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68" r:id="rId5"/>
    <p:sldId id="263" r:id="rId6"/>
    <p:sldId id="258" r:id="rId7"/>
    <p:sldId id="259" r:id="rId8"/>
    <p:sldId id="260" r:id="rId9"/>
    <p:sldId id="267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5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76" autoAdjust="0"/>
    <p:restoredTop sz="86380" autoAdjust="0"/>
  </p:normalViewPr>
  <p:slideViewPr>
    <p:cSldViewPr>
      <p:cViewPr>
        <p:scale>
          <a:sx n="66" d="100"/>
          <a:sy n="66" d="100"/>
        </p:scale>
        <p:origin x="-83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AC0C7-18AF-4FF1-A174-AFC08C8392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95EA7-FAA7-4116-A923-CDF9DD367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92091-8923-4254-BB8F-7482D7114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3F07E-1C8C-473A-B54F-96ABAE63E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1A9F2-461A-46E4-B741-29BDC5CCE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CBF83-F17E-4750-B94E-8F744BBBC1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91DBC-0484-43B3-A75D-5A25C3A5A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80E99-375C-49EB-92FE-29574CCE8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C2C8B-5364-4748-90CB-E07826548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3C342-44AC-409E-8816-A480F3523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140F4-0437-489E-87C3-97B771899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BDC07-DA9C-456A-B4B7-A8C6408FB8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851B7-7C76-472E-9045-854C1490C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3AE86CA-5790-4879-8F19-3C686567D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slide" Target="slide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slide" Target="slide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tremsport.lap.hu/" TargetMode="External"/><Relationship Id="rId2" Type="http://schemas.openxmlformats.org/officeDocument/2006/relationships/hyperlink" Target="http://www.extremesportok.h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ulinet.hu/tart/ncikk/bj/0/428/bungee2.shtml" TargetMode="External"/><Relationship Id="rId5" Type="http://schemas.openxmlformats.org/officeDocument/2006/relationships/hyperlink" Target="http://www.extrem.hu/" TargetMode="External"/><Relationship Id="rId4" Type="http://schemas.openxmlformats.org/officeDocument/2006/relationships/hyperlink" Target="http://www.seekextrem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2997200"/>
            <a:ext cx="7561262" cy="331152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120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Extr</a:t>
            </a:r>
            <a:r>
              <a:rPr lang="hu-HU" sz="1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ém </a:t>
            </a:r>
            <a:r>
              <a:rPr lang="en-US" sz="1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/>
            </a:r>
            <a:br>
              <a:rPr lang="en-US" sz="1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</a:br>
            <a:r>
              <a:rPr lang="hu-HU" sz="1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				sportok</a:t>
            </a:r>
            <a:endParaRPr lang="en-US" sz="12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tyl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46088" y="341784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hu-HU" sz="6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Az extrém sporthoz szükséges</a:t>
            </a:r>
            <a:endParaRPr lang="en-US" sz="60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tyle Script" pitchFamily="66" charset="0"/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2060575"/>
            <a:ext cx="8675688" cy="446405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Blip>
                <a:blip r:embed="rId2"/>
              </a:buBlip>
            </a:pPr>
            <a:r>
              <a:rPr lang="hu-HU" sz="2200" dirty="0" smtClean="0">
                <a:solidFill>
                  <a:srgbClr val="000099"/>
                </a:solidFill>
                <a:latin typeface="Bookman Old Style" pitchFamily="18" charset="0"/>
              </a:rPr>
              <a:t>Erre kijelölt és alkalmas hely</a:t>
            </a:r>
          </a:p>
          <a:p>
            <a:pPr eaLnBrk="1" hangingPunct="1">
              <a:lnSpc>
                <a:spcPct val="150000"/>
              </a:lnSpc>
              <a:buBlip>
                <a:blip r:embed="rId2"/>
              </a:buBlip>
            </a:pPr>
            <a:r>
              <a:rPr lang="hu-HU" sz="2200" dirty="0" smtClean="0">
                <a:solidFill>
                  <a:srgbClr val="000099"/>
                </a:solidFill>
                <a:latin typeface="Bookman Old Style" pitchFamily="18" charset="0"/>
              </a:rPr>
              <a:t>Speciális technikai felszerelés</a:t>
            </a:r>
          </a:p>
          <a:p>
            <a:pPr eaLnBrk="1" hangingPunct="1">
              <a:lnSpc>
                <a:spcPct val="150000"/>
              </a:lnSpc>
              <a:buBlip>
                <a:blip r:embed="rId2"/>
              </a:buBlip>
            </a:pPr>
            <a:r>
              <a:rPr lang="hu-HU" sz="2200" dirty="0" smtClean="0">
                <a:solidFill>
                  <a:srgbClr val="000099"/>
                </a:solidFill>
                <a:latin typeface="Bookman Old Style" pitchFamily="18" charset="0"/>
              </a:rPr>
              <a:t>Kiváló mozgáskészség</a:t>
            </a:r>
          </a:p>
          <a:p>
            <a:pPr eaLnBrk="1" hangingPunct="1">
              <a:lnSpc>
                <a:spcPct val="150000"/>
              </a:lnSpc>
              <a:buBlip>
                <a:blip r:embed="rId2"/>
              </a:buBlip>
            </a:pPr>
            <a:r>
              <a:rPr lang="hu-HU" sz="2200" dirty="0" smtClean="0">
                <a:solidFill>
                  <a:srgbClr val="000099"/>
                </a:solidFill>
                <a:latin typeface="Bookman Old Style" pitchFamily="18" charset="0"/>
              </a:rPr>
              <a:t>Nyugalom</a:t>
            </a:r>
          </a:p>
          <a:p>
            <a:pPr eaLnBrk="1" hangingPunct="1">
              <a:lnSpc>
                <a:spcPct val="150000"/>
              </a:lnSpc>
              <a:buBlip>
                <a:blip r:embed="rId2"/>
              </a:buBlip>
            </a:pPr>
            <a:r>
              <a:rPr lang="hu-HU" sz="2200" dirty="0" smtClean="0">
                <a:solidFill>
                  <a:srgbClr val="000099"/>
                </a:solidFill>
                <a:latin typeface="Bookman Old Style" pitchFamily="18" charset="0"/>
              </a:rPr>
              <a:t>Megfontoltság</a:t>
            </a:r>
          </a:p>
          <a:p>
            <a:pPr eaLnBrk="1" hangingPunct="1">
              <a:lnSpc>
                <a:spcPct val="150000"/>
              </a:lnSpc>
              <a:buBlip>
                <a:blip r:embed="rId2"/>
              </a:buBlip>
            </a:pPr>
            <a:r>
              <a:rPr lang="hu-HU" sz="2200" dirty="0" smtClean="0">
                <a:solidFill>
                  <a:srgbClr val="000099"/>
                </a:solidFill>
                <a:latin typeface="Bookman Old Style" pitchFamily="18" charset="0"/>
              </a:rPr>
              <a:t>Egy vezető, aki a szükséges információkat, szabályokat elmondja és azok betartását felügyeli</a:t>
            </a:r>
            <a:endParaRPr lang="en-US" sz="2200" dirty="0" smtClean="0">
              <a:solidFill>
                <a:srgbClr val="000099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u-HU" sz="6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Nem mindennapi vágyak</a:t>
            </a:r>
            <a:endParaRPr lang="en-US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8893175" cy="5229225"/>
          </a:xfrm>
        </p:spPr>
        <p:txBody>
          <a:bodyPr/>
          <a:lstStyle/>
          <a:p>
            <a:pPr eaLnBrk="1" hangingPunct="1">
              <a:lnSpc>
                <a:spcPts val="3500"/>
              </a:lnSpc>
              <a:spcBef>
                <a:spcPct val="0"/>
              </a:spcBef>
              <a:buBlip>
                <a:blip r:embed="rId2"/>
              </a:buBlip>
            </a:pP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>r</a:t>
            </a:r>
            <a:r>
              <a:rPr lang="hu-HU" sz="2200" dirty="0" smtClean="0">
                <a:solidFill>
                  <a:srgbClr val="000099"/>
                </a:solidFill>
                <a:latin typeface="Bookman Old Style" pitchFamily="18" charset="0"/>
              </a:rPr>
              <a:t>epülés</a:t>
            </a:r>
          </a:p>
          <a:p>
            <a:pPr eaLnBrk="1" hangingPunct="1">
              <a:lnSpc>
                <a:spcPts val="3500"/>
              </a:lnSpc>
              <a:spcBef>
                <a:spcPct val="0"/>
              </a:spcBef>
              <a:buBlip>
                <a:blip r:embed="rId2"/>
              </a:buBlip>
            </a:pP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>s</a:t>
            </a:r>
            <a:r>
              <a:rPr lang="hu-HU" sz="2200" dirty="0" smtClean="0">
                <a:solidFill>
                  <a:srgbClr val="000099"/>
                </a:solidFill>
                <a:latin typeface="Bookman Old Style" pitchFamily="18" charset="0"/>
              </a:rPr>
              <a:t>ebesség</a:t>
            </a:r>
          </a:p>
          <a:p>
            <a:pPr eaLnBrk="1" hangingPunct="1">
              <a:lnSpc>
                <a:spcPts val="3500"/>
              </a:lnSpc>
              <a:spcBef>
                <a:spcPct val="0"/>
              </a:spcBef>
              <a:buBlip>
                <a:blip r:embed="rId2"/>
              </a:buBlip>
            </a:pP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>e</a:t>
            </a:r>
            <a:r>
              <a:rPr lang="hu-HU" sz="2200" dirty="0" smtClean="0">
                <a:solidFill>
                  <a:srgbClr val="000099"/>
                </a:solidFill>
                <a:latin typeface="Bookman Old Style" pitchFamily="18" charset="0"/>
              </a:rPr>
              <a:t>melés</a:t>
            </a:r>
          </a:p>
          <a:p>
            <a:pPr eaLnBrk="1" hangingPunct="1">
              <a:lnSpc>
                <a:spcPts val="3500"/>
              </a:lnSpc>
              <a:spcBef>
                <a:spcPct val="0"/>
              </a:spcBef>
              <a:buBlip>
                <a:blip r:embed="rId2"/>
              </a:buBlip>
            </a:pP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>u</a:t>
            </a:r>
            <a:r>
              <a:rPr lang="hu-HU" sz="2200" dirty="0" smtClean="0">
                <a:solidFill>
                  <a:srgbClr val="000099"/>
                </a:solidFill>
                <a:latin typeface="Bookman Old Style" pitchFamily="18" charset="0"/>
              </a:rPr>
              <a:t>grás</a:t>
            </a:r>
          </a:p>
          <a:p>
            <a:pPr eaLnBrk="1" hangingPunct="1">
              <a:lnSpc>
                <a:spcPts val="3500"/>
              </a:lnSpc>
              <a:spcBef>
                <a:spcPct val="0"/>
              </a:spcBef>
              <a:buBlip>
                <a:blip r:embed="rId2"/>
              </a:buBlip>
            </a:pPr>
            <a:r>
              <a:rPr lang="hu-HU" sz="2200" dirty="0" smtClean="0">
                <a:solidFill>
                  <a:srgbClr val="000099"/>
                </a:solidFill>
                <a:latin typeface="Bookman Old Style" pitchFamily="18" charset="0"/>
              </a:rPr>
              <a:t>sikerélmény</a:t>
            </a:r>
          </a:p>
          <a:p>
            <a:pPr eaLnBrk="1" hangingPunct="1">
              <a:lnSpc>
                <a:spcPts val="3500"/>
              </a:lnSpc>
              <a:spcBef>
                <a:spcPct val="0"/>
              </a:spcBef>
              <a:buBlip>
                <a:blip r:embed="rId2"/>
              </a:buBlip>
            </a:pP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kihívás</a:t>
            </a:r>
            <a:endParaRPr lang="hu-HU" sz="2200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eaLnBrk="1" hangingPunct="1">
              <a:lnSpc>
                <a:spcPts val="3500"/>
              </a:lnSpc>
              <a:spcBef>
                <a:spcPct val="0"/>
              </a:spcBef>
              <a:buBlip>
                <a:blip r:embed="rId2"/>
              </a:buBlip>
            </a:pP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kaland</a:t>
            </a:r>
            <a:endParaRPr lang="hu-HU" sz="2200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eaLnBrk="1" hangingPunct="1">
              <a:lnSpc>
                <a:spcPts val="3500"/>
              </a:lnSpc>
              <a:spcBef>
                <a:spcPct val="0"/>
              </a:spcBef>
              <a:buBlip>
                <a:blip r:embed="rId2"/>
              </a:buBlip>
            </a:pP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megmérettetés</a:t>
            </a: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/>
            </a:r>
            <a:b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</a:b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küzdelem</a:t>
            </a: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az</a:t>
            </a: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elemekkel</a:t>
            </a:r>
            <a:endParaRPr lang="hu-HU" sz="2200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eaLnBrk="1" hangingPunct="1">
              <a:lnSpc>
                <a:spcPts val="3500"/>
              </a:lnSpc>
              <a:spcBef>
                <a:spcPct val="0"/>
              </a:spcBef>
              <a:buBlip>
                <a:blip r:embed="rId2"/>
              </a:buBlip>
            </a:pP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az</a:t>
            </a: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akaraterő</a:t>
            </a: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próbatétele</a:t>
            </a: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</a:p>
          <a:p>
            <a:pPr eaLnBrk="1" hangingPunct="1">
              <a:lnSpc>
                <a:spcPts val="3500"/>
              </a:lnSpc>
              <a:spcBef>
                <a:spcPct val="0"/>
              </a:spcBef>
              <a:buBlip>
                <a:blip r:embed="rId2"/>
              </a:buBlip>
            </a:pP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önmagunk</a:t>
            </a: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fizikai</a:t>
            </a: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és</a:t>
            </a: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szellemi</a:t>
            </a: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határainak</a:t>
            </a: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megismerése</a:t>
            </a: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és</a:t>
            </a:r>
            <a:r>
              <a:rPr lang="en-US" sz="2200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dirty="0" err="1" smtClean="0">
                <a:solidFill>
                  <a:srgbClr val="000099"/>
                </a:solidFill>
                <a:latin typeface="Bookman Old Style" pitchFamily="18" charset="0"/>
              </a:rPr>
              <a:t>tágítása</a:t>
            </a:r>
            <a:endParaRPr lang="hu-HU" sz="2200" dirty="0" smtClean="0">
              <a:solidFill>
                <a:srgbClr val="000099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16024" y="1125166"/>
            <a:ext cx="6588224" cy="1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756000">
              <a:spcBef>
                <a:spcPct val="20000"/>
              </a:spcBef>
              <a:defRPr/>
            </a:pPr>
            <a:r>
              <a:rPr lang="en-US" sz="2800" b="1" kern="0" dirty="0" err="1">
                <a:solidFill>
                  <a:srgbClr val="000099"/>
                </a:solidFill>
                <a:latin typeface="Bookman Old Style" pitchFamily="18" charset="0"/>
              </a:rPr>
              <a:t>Extrém</a:t>
            </a:r>
            <a:r>
              <a:rPr lang="en-US" sz="2200" b="1" kern="0" dirty="0">
                <a:solidFill>
                  <a:srgbClr val="000099"/>
                </a:solidFill>
                <a:latin typeface="Bookman Old Style" pitchFamily="18" charset="0"/>
              </a:rPr>
              <a:t> sport</a:t>
            </a:r>
            <a:r>
              <a:rPr lang="en-US" sz="2200" kern="0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kern="0" dirty="0" err="1">
                <a:solidFill>
                  <a:srgbClr val="000099"/>
                </a:solidFill>
                <a:latin typeface="Bookman Old Style" pitchFamily="18" charset="0"/>
              </a:rPr>
              <a:t>olyan</a:t>
            </a:r>
            <a:r>
              <a:rPr lang="en-US" sz="2200" kern="0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kern="0" dirty="0" err="1">
                <a:solidFill>
                  <a:srgbClr val="000099"/>
                </a:solidFill>
                <a:latin typeface="Bookman Old Style" pitchFamily="18" charset="0"/>
              </a:rPr>
              <a:t>szabadidős</a:t>
            </a:r>
            <a:r>
              <a:rPr lang="en-US" sz="2200" kern="0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kern="0" dirty="0" err="1">
                <a:solidFill>
                  <a:srgbClr val="000099"/>
                </a:solidFill>
                <a:latin typeface="Bookman Old Style" pitchFamily="18" charset="0"/>
              </a:rPr>
              <a:t>tevékenység</a:t>
            </a:r>
            <a:r>
              <a:rPr lang="en-US" sz="2200" kern="0" dirty="0">
                <a:solidFill>
                  <a:srgbClr val="000099"/>
                </a:solidFill>
                <a:latin typeface="Bookman Old Style" pitchFamily="18" charset="0"/>
              </a:rPr>
              <a:t>, </a:t>
            </a:r>
            <a:r>
              <a:rPr lang="en-US" sz="2200" kern="0" dirty="0" err="1">
                <a:solidFill>
                  <a:srgbClr val="000099"/>
                </a:solidFill>
                <a:latin typeface="Bookman Old Style" pitchFamily="18" charset="0"/>
              </a:rPr>
              <a:t>amihez</a:t>
            </a:r>
            <a:r>
              <a:rPr lang="en-US" sz="2200" kern="0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kern="0" dirty="0" err="1">
                <a:solidFill>
                  <a:srgbClr val="000099"/>
                </a:solidFill>
                <a:latin typeface="Bookman Old Style" pitchFamily="18" charset="0"/>
              </a:rPr>
              <a:t>általában</a:t>
            </a:r>
            <a:r>
              <a:rPr lang="en-US" sz="2200" kern="0" dirty="0">
                <a:solidFill>
                  <a:srgbClr val="000099"/>
                </a:solidFill>
                <a:latin typeface="Bookman Old Style" pitchFamily="18" charset="0"/>
              </a:rPr>
              <a:t> a </a:t>
            </a:r>
            <a:r>
              <a:rPr lang="en-US" sz="2200" kern="0" dirty="0" err="1">
                <a:solidFill>
                  <a:srgbClr val="000099"/>
                </a:solidFill>
                <a:latin typeface="Bookman Old Style" pitchFamily="18" charset="0"/>
              </a:rPr>
              <a:t>megszokottól</a:t>
            </a:r>
            <a:r>
              <a:rPr lang="en-US" sz="2200" kern="0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kern="0" dirty="0" err="1">
                <a:solidFill>
                  <a:srgbClr val="000099"/>
                </a:solidFill>
                <a:latin typeface="Bookman Old Style" pitchFamily="18" charset="0"/>
              </a:rPr>
              <a:t>jelentősen</a:t>
            </a:r>
            <a:r>
              <a:rPr lang="en-US" sz="2200" kern="0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kern="0" dirty="0" err="1">
                <a:solidFill>
                  <a:srgbClr val="000099"/>
                </a:solidFill>
                <a:latin typeface="Bookman Old Style" pitchFamily="18" charset="0"/>
              </a:rPr>
              <a:t>eltérő</a:t>
            </a:r>
            <a:r>
              <a:rPr lang="en-US" sz="2200" kern="0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kern="0" dirty="0" err="1">
                <a:solidFill>
                  <a:srgbClr val="000099"/>
                </a:solidFill>
                <a:latin typeface="Bookman Old Style" pitchFamily="18" charset="0"/>
              </a:rPr>
              <a:t>helyszín</a:t>
            </a:r>
            <a:r>
              <a:rPr lang="en-US" sz="2200" kern="0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kern="0" dirty="0" err="1">
                <a:solidFill>
                  <a:srgbClr val="000099"/>
                </a:solidFill>
                <a:latin typeface="Bookman Old Style" pitchFamily="18" charset="0"/>
              </a:rPr>
              <a:t>és</a:t>
            </a:r>
            <a:r>
              <a:rPr lang="en-US" sz="2200" kern="0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kern="0" dirty="0" err="1">
                <a:solidFill>
                  <a:srgbClr val="000099"/>
                </a:solidFill>
                <a:latin typeface="Bookman Old Style" pitchFamily="18" charset="0"/>
              </a:rPr>
              <a:t>felszerelés</a:t>
            </a:r>
            <a:r>
              <a:rPr lang="en-US" sz="2200" kern="0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kern="0" dirty="0" err="1">
                <a:solidFill>
                  <a:srgbClr val="000099"/>
                </a:solidFill>
                <a:latin typeface="Bookman Old Style" pitchFamily="18" charset="0"/>
              </a:rPr>
              <a:t>szükséges</a:t>
            </a:r>
            <a:r>
              <a:rPr lang="en-US" sz="2200" kern="0" dirty="0">
                <a:solidFill>
                  <a:srgbClr val="000099"/>
                </a:solidFill>
                <a:latin typeface="Bookman Old Style" pitchFamily="18" charset="0"/>
              </a:rPr>
              <a:t>. </a:t>
            </a:r>
            <a:endParaRPr lang="hu-HU" sz="2200" kern="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3" name="Action Button: Custom 2">
            <a:hlinkClick r:id="" action="ppaction://hlinkshowjump?jump=nextslide" highlightClick="1"/>
          </p:cNvPr>
          <p:cNvSpPr/>
          <p:nvPr/>
        </p:nvSpPr>
        <p:spPr>
          <a:xfrm>
            <a:off x="467544" y="4005064"/>
            <a:ext cx="1800200" cy="576064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Légi</a:t>
            </a:r>
            <a:endParaRPr lang="en-US" sz="2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Action Button: Custom 8">
            <a:hlinkClick r:id="rId2" action="ppaction://hlinksldjump" highlightClick="1"/>
          </p:cNvPr>
          <p:cNvSpPr/>
          <p:nvPr/>
        </p:nvSpPr>
        <p:spPr>
          <a:xfrm>
            <a:off x="1043608" y="4869160"/>
            <a:ext cx="1800200" cy="576064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Szárázföldi</a:t>
            </a:r>
            <a:endParaRPr lang="en-US" sz="2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Action Button: Custom 9">
            <a:hlinkClick r:id="rId3" action="ppaction://hlinksldjump" highlightClick="1"/>
          </p:cNvPr>
          <p:cNvSpPr/>
          <p:nvPr/>
        </p:nvSpPr>
        <p:spPr>
          <a:xfrm>
            <a:off x="1403648" y="5733256"/>
            <a:ext cx="1800200" cy="576064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Vízi</a:t>
            </a:r>
            <a:endParaRPr lang="en-US" sz="2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Action Button: Custom 10">
            <a:hlinkClick r:id="" action="ppaction://hlinkshowjump?jump=endshow" highlightClick="1"/>
          </p:cNvPr>
          <p:cNvSpPr/>
          <p:nvPr/>
        </p:nvSpPr>
        <p:spPr>
          <a:xfrm>
            <a:off x="6804248" y="6093296"/>
            <a:ext cx="1800200" cy="576064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Kilép</a:t>
            </a:r>
            <a:endParaRPr lang="en-US" sz="2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212976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kern="0" dirty="0" smtClean="0">
                <a:solidFill>
                  <a:srgbClr val="000099"/>
                </a:solidFill>
                <a:latin typeface="Bookman Old Style" pitchFamily="18" charset="0"/>
              </a:rPr>
              <a:t>A sportág típusai</a:t>
            </a:r>
            <a:r>
              <a:rPr lang="hu-HU" sz="2400" kern="0" dirty="0" smtClean="0">
                <a:solidFill>
                  <a:srgbClr val="000099"/>
                </a:solidFill>
                <a:latin typeface="Bookman Old Style" pitchFamily="18" charset="0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648444" y="3357563"/>
            <a:ext cx="52197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Base-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ugrás</a:t>
            </a: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	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Hőlégballonozás</a:t>
            </a:r>
            <a:endParaRPr lang="en-US" sz="2200" i="1" dirty="0">
              <a:solidFill>
                <a:srgbClr val="000099"/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		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Mélybeugrás</a:t>
            </a:r>
            <a:endParaRPr lang="en-US" sz="2200" i="1" dirty="0">
              <a:solidFill>
                <a:srgbClr val="000099"/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			 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Sárkányrepülés</a:t>
            </a:r>
            <a:endParaRPr lang="en-US" sz="2200" i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0" y="1700213"/>
            <a:ext cx="521970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Drótkötél</a:t>
            </a: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endParaRPr lang="hu-HU" sz="2200" i="1" dirty="0">
              <a:solidFill>
                <a:srgbClr val="000099"/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	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Zuhanó</a:t>
            </a: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ejtőernyőzés</a:t>
            </a: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		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Légdeszkázás</a:t>
            </a: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			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Vitorlázórepülés</a:t>
            </a: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</a:p>
        </p:txBody>
      </p:sp>
      <p:pic>
        <p:nvPicPr>
          <p:cNvPr id="5126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5505450"/>
            <a:ext cx="17113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4" descr="http://extremesportok.hu/cikkfotok/speedrider/speedridinggu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5519738"/>
            <a:ext cx="279558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500688"/>
            <a:ext cx="15255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60" descr="http://sumika.lapunk.hu/tarhely/sumika/kepek/neu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0338" y="5537200"/>
            <a:ext cx="21240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59" descr="http://sumika.lapunk.hu/tarhely/sumika/kepek/bungee_jumpin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6375" y="5507038"/>
            <a:ext cx="123983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0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Légi</a:t>
            </a:r>
            <a:r>
              <a:rPr lang="en-US" sz="6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 </a:t>
            </a:r>
            <a:r>
              <a:rPr lang="en-US" sz="60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sportágak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Action Button: Custom 9">
            <a:hlinkClick r:id="rId7" action="ppaction://hlinksldjump" highlightClick="1"/>
          </p:cNvPr>
          <p:cNvSpPr/>
          <p:nvPr/>
        </p:nvSpPr>
        <p:spPr>
          <a:xfrm>
            <a:off x="107504" y="4869160"/>
            <a:ext cx="1440000" cy="576064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Vissza</a:t>
            </a:r>
            <a:endParaRPr lang="en-US" sz="2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51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51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51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51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51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11960" y="3284984"/>
            <a:ext cx="4607049" cy="2303463"/>
          </a:xfrm>
        </p:spPr>
        <p:txBody>
          <a:bodyPr/>
          <a:lstStyle/>
          <a:p>
            <a:pPr marL="304800" indent="-304800" eaLnBrk="1" hangingPunct="1">
              <a:lnSpc>
                <a:spcPct val="150000"/>
              </a:lnSpc>
              <a:buFontTx/>
              <a:buNone/>
            </a:pPr>
            <a:r>
              <a:rPr lang="hu-HU" sz="2200" dirty="0" smtClean="0">
                <a:solidFill>
                  <a:srgbClr val="000099"/>
                </a:solidFill>
              </a:rPr>
              <a:t>K</a:t>
            </a:r>
            <a:r>
              <a:rPr lang="en-US" sz="2200" dirty="0" err="1" smtClean="0">
                <a:solidFill>
                  <a:srgbClr val="000099"/>
                </a:solidFill>
              </a:rPr>
              <a:t>erékpározás</a:t>
            </a:r>
            <a:r>
              <a:rPr lang="en-US" sz="2200" dirty="0" smtClean="0">
                <a:solidFill>
                  <a:srgbClr val="000099"/>
                </a:solidFill>
              </a:rPr>
              <a:t> </a:t>
            </a:r>
            <a:endParaRPr lang="en-US" sz="2200" dirty="0" smtClean="0">
              <a:solidFill>
                <a:srgbClr val="000099"/>
              </a:solidFill>
            </a:endParaRPr>
          </a:p>
          <a:p>
            <a:pPr marL="304800" indent="-304800" eaLnBrk="1" hangingPunct="1">
              <a:lnSpc>
                <a:spcPct val="150000"/>
              </a:lnSpc>
              <a:buFontTx/>
              <a:buNone/>
            </a:pPr>
            <a:r>
              <a:rPr lang="en-US" sz="2200" dirty="0" smtClean="0">
                <a:solidFill>
                  <a:srgbClr val="000099"/>
                </a:solidFill>
              </a:rPr>
              <a:t>		</a:t>
            </a:r>
            <a:r>
              <a:rPr lang="en-US" sz="2200" dirty="0" err="1" smtClean="0">
                <a:solidFill>
                  <a:srgbClr val="000099"/>
                </a:solidFill>
              </a:rPr>
              <a:t>Sziklamászás</a:t>
            </a:r>
            <a:endParaRPr lang="en-US" sz="2200" dirty="0" smtClean="0">
              <a:solidFill>
                <a:srgbClr val="000099"/>
              </a:solidFill>
            </a:endParaRPr>
          </a:p>
          <a:p>
            <a:pPr marL="304800" indent="-304800" eaLnBrk="1" hangingPunct="1">
              <a:lnSpc>
                <a:spcPct val="150000"/>
              </a:lnSpc>
              <a:buFontTx/>
              <a:buNone/>
            </a:pPr>
            <a:r>
              <a:rPr lang="en-US" sz="2200" dirty="0" smtClean="0">
                <a:solidFill>
                  <a:srgbClr val="000099"/>
                </a:solidFill>
              </a:rPr>
              <a:t>			</a:t>
            </a:r>
            <a:r>
              <a:rPr lang="en-US" sz="2200" dirty="0" err="1" smtClean="0">
                <a:solidFill>
                  <a:srgbClr val="000099"/>
                </a:solidFill>
              </a:rPr>
              <a:t>Gördeszkázás</a:t>
            </a:r>
            <a:endParaRPr lang="en-US" sz="2200" dirty="0" smtClean="0">
              <a:solidFill>
                <a:srgbClr val="000099"/>
              </a:solidFill>
            </a:endParaRPr>
          </a:p>
          <a:p>
            <a:pPr marL="304800" indent="-304800" eaLnBrk="1" hangingPunct="1">
              <a:lnSpc>
                <a:spcPct val="150000"/>
              </a:lnSpc>
              <a:buFontTx/>
              <a:buNone/>
            </a:pPr>
            <a:r>
              <a:rPr lang="en-US" sz="2200" dirty="0" smtClean="0">
                <a:solidFill>
                  <a:srgbClr val="000099"/>
                </a:solidFill>
              </a:rPr>
              <a:t>				</a:t>
            </a:r>
            <a:r>
              <a:rPr lang="en-US" sz="2200" dirty="0" err="1" smtClean="0">
                <a:solidFill>
                  <a:srgbClr val="000099"/>
                </a:solidFill>
              </a:rPr>
              <a:t>Hódeszkázás</a:t>
            </a:r>
            <a:endParaRPr lang="hu-HU" sz="2200" dirty="0" smtClean="0">
              <a:solidFill>
                <a:srgbClr val="000099"/>
              </a:solidFill>
            </a:endParaRPr>
          </a:p>
          <a:p>
            <a:pPr marL="304800" indent="-304800" eaLnBrk="1" hangingPunct="1">
              <a:lnSpc>
                <a:spcPct val="150000"/>
              </a:lnSpc>
              <a:buFontTx/>
              <a:buNone/>
            </a:pPr>
            <a:r>
              <a:rPr lang="en-US" sz="1800" dirty="0" smtClean="0">
                <a:solidFill>
                  <a:srgbClr val="000099"/>
                </a:solidFill>
              </a:rPr>
              <a:t>				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0" y="3284984"/>
            <a:ext cx="5291137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hu-HU" sz="2200" i="1" dirty="0" smtClean="0">
                <a:solidFill>
                  <a:srgbClr val="000099"/>
                </a:solidFill>
                <a:latin typeface="Bookman Old Style" pitchFamily="18" charset="0"/>
              </a:rPr>
              <a:t>M</a:t>
            </a:r>
            <a:r>
              <a:rPr lang="en-US" sz="2200" i="1" dirty="0" err="1" smtClean="0">
                <a:solidFill>
                  <a:srgbClr val="000099"/>
                </a:solidFill>
                <a:latin typeface="Bookman Old Style" pitchFamily="18" charset="0"/>
              </a:rPr>
              <a:t>otokrossz</a:t>
            </a:r>
            <a:r>
              <a:rPr lang="en-US" sz="2200" i="1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endParaRPr lang="en-US" sz="2200" i="1" dirty="0">
              <a:solidFill>
                <a:srgbClr val="000099"/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	</a:t>
            </a:r>
            <a:r>
              <a:rPr lang="en-US" sz="2200" i="1" dirty="0" err="1" smtClean="0">
                <a:solidFill>
                  <a:srgbClr val="000099"/>
                </a:solidFill>
                <a:latin typeface="Bookman Old Style" pitchFamily="18" charset="0"/>
              </a:rPr>
              <a:t>Aszfaltszánkózás</a:t>
            </a:r>
            <a:endParaRPr lang="en-US" sz="2200" i="1" dirty="0">
              <a:solidFill>
                <a:srgbClr val="000099"/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		</a:t>
            </a:r>
            <a:r>
              <a:rPr lang="en-US" sz="2200" i="1" dirty="0" err="1" smtClean="0">
                <a:solidFill>
                  <a:srgbClr val="000099"/>
                </a:solidFill>
                <a:latin typeface="Bookman Old Style" pitchFamily="18" charset="0"/>
              </a:rPr>
              <a:t>Vadsízés</a:t>
            </a:r>
            <a:endParaRPr lang="hu-HU" sz="2200" i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</a:pPr>
            <a:r>
              <a:rPr lang="hu-HU" sz="2200" i="1" dirty="0">
                <a:solidFill>
                  <a:srgbClr val="000099"/>
                </a:solidFill>
                <a:latin typeface="Bookman Old Style" pitchFamily="18" charset="0"/>
              </a:rPr>
              <a:t>	</a:t>
            </a:r>
            <a:r>
              <a:rPr lang="hu-HU" sz="2200" i="1" dirty="0" smtClean="0">
                <a:solidFill>
                  <a:srgbClr val="000099"/>
                </a:solidFill>
                <a:latin typeface="Bookman Old Style" pitchFamily="18" charset="0"/>
              </a:rPr>
              <a:t>		</a:t>
            </a:r>
            <a:r>
              <a:rPr lang="en-US" sz="2200" i="1" dirty="0" smtClean="0">
                <a:solidFill>
                  <a:srgbClr val="000099"/>
                </a:solidFill>
              </a:rPr>
              <a:t> BMX</a:t>
            </a:r>
            <a:r>
              <a:rPr lang="en-US" sz="2200" i="1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endParaRPr lang="en-US" sz="2200" i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0" y="1340768"/>
            <a:ext cx="5868144" cy="337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i="1" dirty="0" err="1" smtClean="0">
                <a:solidFill>
                  <a:srgbClr val="000099"/>
                </a:solidFill>
              </a:rPr>
              <a:t>Falmászás</a:t>
            </a:r>
            <a:r>
              <a:rPr lang="en-US" sz="2200" i="1" dirty="0" smtClean="0">
                <a:solidFill>
                  <a:srgbClr val="000099"/>
                </a:solidFill>
              </a:rPr>
              <a:t> </a:t>
            </a:r>
            <a:endParaRPr lang="hu-HU" sz="2200" i="1" dirty="0" smtClean="0">
              <a:solidFill>
                <a:srgbClr val="000099"/>
              </a:solidFill>
            </a:endParaRPr>
          </a:p>
          <a:p>
            <a:pPr>
              <a:lnSpc>
                <a:spcPct val="150000"/>
              </a:lnSpc>
            </a:pPr>
            <a:r>
              <a:rPr lang="hu-HU" sz="2200" i="1" dirty="0" smtClean="0">
                <a:solidFill>
                  <a:srgbClr val="000099"/>
                </a:solidFill>
              </a:rPr>
              <a:t>	</a:t>
            </a:r>
            <a:r>
              <a:rPr lang="en-US" sz="2200" i="1" dirty="0" err="1" smtClean="0">
                <a:solidFill>
                  <a:srgbClr val="000099"/>
                </a:solidFill>
              </a:rPr>
              <a:t>Barlangászás</a:t>
            </a:r>
            <a:r>
              <a:rPr lang="hu-HU" sz="2200" i="1" dirty="0">
                <a:solidFill>
                  <a:srgbClr val="000099"/>
                </a:solidFill>
              </a:rPr>
              <a:t>	</a:t>
            </a:r>
            <a:endParaRPr lang="hu-HU" sz="2200" i="1" dirty="0" smtClean="0">
              <a:solidFill>
                <a:srgbClr val="000099"/>
              </a:solidFill>
            </a:endParaRPr>
          </a:p>
          <a:p>
            <a:pPr>
              <a:lnSpc>
                <a:spcPct val="150000"/>
              </a:lnSpc>
            </a:pPr>
            <a:r>
              <a:rPr lang="hu-HU" sz="2200" i="1" dirty="0" smtClean="0">
                <a:solidFill>
                  <a:srgbClr val="000099"/>
                </a:solidFill>
              </a:rPr>
              <a:t>		G</a:t>
            </a:r>
            <a:r>
              <a:rPr lang="en-US" sz="2200" i="1" dirty="0" err="1" smtClean="0">
                <a:solidFill>
                  <a:srgbClr val="000099"/>
                </a:solidFill>
              </a:rPr>
              <a:t>örkorcsolyázás</a:t>
            </a:r>
            <a:endParaRPr lang="en-US" sz="2200" i="1" dirty="0">
              <a:solidFill>
                <a:srgbClr val="000099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200" i="1" dirty="0">
                <a:solidFill>
                  <a:srgbClr val="000099"/>
                </a:solidFill>
              </a:rPr>
              <a:t>	</a:t>
            </a:r>
            <a:r>
              <a:rPr lang="hu-HU" sz="2200" i="1" dirty="0" smtClean="0">
                <a:solidFill>
                  <a:srgbClr val="000099"/>
                </a:solidFill>
              </a:rPr>
              <a:t>		Jégv</a:t>
            </a:r>
            <a:r>
              <a:rPr lang="en-US" sz="2200" i="1" dirty="0" err="1" smtClean="0">
                <a:solidFill>
                  <a:srgbClr val="000099"/>
                </a:solidFill>
              </a:rPr>
              <a:t>itorlázás</a:t>
            </a:r>
            <a:endParaRPr lang="en-US" sz="2200" i="1" dirty="0">
              <a:solidFill>
                <a:srgbClr val="000099"/>
              </a:solidFill>
            </a:endParaRPr>
          </a:p>
          <a:p>
            <a:pPr>
              <a:lnSpc>
                <a:spcPct val="150000"/>
              </a:lnSpc>
            </a:pPr>
            <a:r>
              <a:rPr lang="en-US" i="1" dirty="0">
                <a:solidFill>
                  <a:srgbClr val="000099"/>
                </a:solidFill>
              </a:rPr>
              <a:t>					</a:t>
            </a:r>
          </a:p>
          <a:p>
            <a:pPr>
              <a:lnSpc>
                <a:spcPct val="150000"/>
              </a:lnSpc>
            </a:pPr>
            <a:r>
              <a:rPr lang="en-US" i="1" dirty="0">
                <a:solidFill>
                  <a:srgbClr val="000099"/>
                </a:solidFill>
              </a:rPr>
              <a:t>				</a:t>
            </a:r>
            <a:endParaRPr lang="hu-HU" i="1" dirty="0">
              <a:solidFill>
                <a:srgbClr val="000099"/>
              </a:solidFill>
            </a:endParaRPr>
          </a:p>
          <a:p>
            <a:pPr>
              <a:lnSpc>
                <a:spcPct val="150000"/>
              </a:lnSpc>
            </a:pPr>
            <a:r>
              <a:rPr lang="en-US" i="1" dirty="0">
                <a:solidFill>
                  <a:srgbClr val="000099"/>
                </a:solidFill>
              </a:rPr>
              <a:t>			</a:t>
            </a:r>
            <a:endParaRPr lang="hu-HU" i="1" dirty="0">
              <a:solidFill>
                <a:srgbClr val="000099"/>
              </a:solidFill>
            </a:endParaRPr>
          </a:p>
        </p:txBody>
      </p:sp>
      <p:pic>
        <p:nvPicPr>
          <p:cNvPr id="9221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18150"/>
            <a:ext cx="205740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5518150"/>
            <a:ext cx="13652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475" y="5518150"/>
            <a:ext cx="1296988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89575"/>
            <a:ext cx="22669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463" y="5489575"/>
            <a:ext cx="22320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0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Szárazföldi</a:t>
            </a:r>
            <a:r>
              <a:rPr lang="en-US" sz="6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 </a:t>
            </a:r>
            <a:r>
              <a:rPr lang="en-US" sz="60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sportágak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Action Button: Custom 12">
            <a:hlinkClick r:id="rId7" action="ppaction://hlinksldjump" highlightClick="1"/>
          </p:cNvPr>
          <p:cNvSpPr/>
          <p:nvPr/>
        </p:nvSpPr>
        <p:spPr>
          <a:xfrm>
            <a:off x="35496" y="4869160"/>
            <a:ext cx="1440000" cy="576064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Vissza</a:t>
            </a:r>
            <a:endParaRPr lang="en-US" sz="2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28775"/>
            <a:ext cx="6346825" cy="21605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b="1" dirty="0" smtClean="0"/>
              <a:t> </a:t>
            </a:r>
            <a:br>
              <a:rPr lang="en-US" sz="2800" b="1" dirty="0" smtClean="0"/>
            </a:br>
            <a:endParaRPr lang="en-US" sz="2800" dirty="0" smtClean="0"/>
          </a:p>
        </p:txBody>
      </p:sp>
      <p:sp>
        <p:nvSpPr>
          <p:cNvPr id="7172" name="Text Box 46"/>
          <p:cNvSpPr txBox="1">
            <a:spLocks noChangeArrowheads="1"/>
          </p:cNvSpPr>
          <p:nvPr/>
        </p:nvSpPr>
        <p:spPr bwMode="auto">
          <a:xfrm>
            <a:off x="0" y="1340768"/>
            <a:ext cx="586814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nl-BE" sz="2200" i="1" dirty="0">
                <a:solidFill>
                  <a:srgbClr val="000099"/>
                </a:solidFill>
                <a:latin typeface="Bookman Old Style" pitchFamily="18" charset="0"/>
              </a:rPr>
              <a:t>Gyors motorcsónakázás</a:t>
            </a:r>
          </a:p>
          <a:p>
            <a:pPr>
              <a:lnSpc>
                <a:spcPct val="150000"/>
              </a:lnSpc>
            </a:pPr>
            <a:r>
              <a:rPr lang="nl-BE" sz="2200" i="1" dirty="0">
                <a:solidFill>
                  <a:srgbClr val="000099"/>
                </a:solidFill>
                <a:latin typeface="Bookman Old Style" pitchFamily="18" charset="0"/>
              </a:rPr>
              <a:t>	Palackos búvárkodás </a:t>
            </a:r>
          </a:p>
          <a:p>
            <a:pPr>
              <a:lnSpc>
                <a:spcPct val="150000"/>
              </a:lnSpc>
            </a:pPr>
            <a:r>
              <a:rPr lang="nl-BE" sz="2200" i="1" dirty="0">
                <a:solidFill>
                  <a:srgbClr val="000099"/>
                </a:solidFill>
                <a:latin typeface="Bookman Old Style" pitchFamily="18" charset="0"/>
              </a:rPr>
              <a:t>		</a:t>
            </a: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Légszék</a:t>
            </a:r>
            <a:endParaRPr lang="nl-BE" sz="2200" i="1" dirty="0">
              <a:solidFill>
                <a:srgbClr val="000099"/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</a:pPr>
            <a:r>
              <a:rPr lang="nl-BE" sz="2200" i="1" dirty="0">
                <a:solidFill>
                  <a:srgbClr val="000099"/>
                </a:solidFill>
                <a:latin typeface="Bookman Old Style" pitchFamily="18" charset="0"/>
              </a:rPr>
              <a:t>			 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Gyorsvitorlázás</a:t>
            </a:r>
            <a:endParaRPr lang="en-US" sz="2200" i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7173" name="Text Box 47"/>
          <p:cNvSpPr txBox="1">
            <a:spLocks noChangeArrowheads="1"/>
          </p:cNvSpPr>
          <p:nvPr/>
        </p:nvSpPr>
        <p:spPr bwMode="auto">
          <a:xfrm>
            <a:off x="0" y="3456347"/>
            <a:ext cx="5076825" cy="2060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nl-BE" sz="2200" i="1" dirty="0">
                <a:solidFill>
                  <a:srgbClr val="000099"/>
                </a:solidFill>
                <a:latin typeface="Bookman Old Style" pitchFamily="18" charset="0"/>
              </a:rPr>
              <a:t>Szabadtüdős búvárkodás</a:t>
            </a:r>
            <a:endParaRPr lang="hu-HU" sz="2200" i="1" dirty="0">
              <a:solidFill>
                <a:srgbClr val="000099"/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	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Mezítlábas</a:t>
            </a: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vízisízés</a:t>
            </a:r>
            <a:endParaRPr lang="en-US" sz="2200" i="1" dirty="0">
              <a:solidFill>
                <a:srgbClr val="000099"/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 		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Széllovaglás</a:t>
            </a: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endParaRPr lang="hu-HU" sz="2200" i="1" dirty="0">
              <a:solidFill>
                <a:srgbClr val="000099"/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</a:pPr>
            <a:r>
              <a:rPr lang="nl-BE" sz="2200" i="1" dirty="0">
                <a:solidFill>
                  <a:srgbClr val="000099"/>
                </a:solidFill>
                <a:latin typeface="Bookman Old Style" pitchFamily="18" charset="0"/>
              </a:rPr>
              <a:t>			Nyílt vízi úszás</a:t>
            </a:r>
            <a:endParaRPr lang="en-US" sz="22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7174" name="Text Box 48"/>
          <p:cNvSpPr txBox="1">
            <a:spLocks noChangeArrowheads="1"/>
          </p:cNvSpPr>
          <p:nvPr/>
        </p:nvSpPr>
        <p:spPr bwMode="auto">
          <a:xfrm>
            <a:off x="3851920" y="3356992"/>
            <a:ext cx="5292725" cy="2060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Hullámlovaglás</a:t>
            </a: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 	</a:t>
            </a:r>
          </a:p>
          <a:p>
            <a:pPr>
              <a:lnSpc>
                <a:spcPct val="150000"/>
              </a:lnSpc>
            </a:pP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	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Szárnyasvitorlázás</a:t>
            </a: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		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Vízdeszkázás</a:t>
            </a: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endParaRPr lang="hu-HU" sz="2200" i="1" dirty="0">
              <a:solidFill>
                <a:srgbClr val="000099"/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			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Vadvízi</a:t>
            </a:r>
            <a:r>
              <a:rPr lang="en-US" sz="2200" i="1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2200" i="1" dirty="0" err="1">
                <a:solidFill>
                  <a:srgbClr val="000099"/>
                </a:solidFill>
                <a:latin typeface="Bookman Old Style" pitchFamily="18" charset="0"/>
              </a:rPr>
              <a:t>sportok</a:t>
            </a:r>
            <a:endParaRPr lang="en-US" sz="2200" i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pic>
        <p:nvPicPr>
          <p:cNvPr id="11270" name="Picture 49" descr="http://sumika.lapunk.hu/tarhely/sumika/kepek/sport/canyoning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5483225"/>
            <a:ext cx="18256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44" descr="http://sumika.lapunk.hu/tarhely/sumika/kepek/sport/rafting_em_brot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3225"/>
            <a:ext cx="182721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75" y="5487988"/>
            <a:ext cx="19907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48" descr="http://sumika.lapunk.hu/tarhely/sumika/kepek/sport/hydrospeed_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8" y="5491163"/>
            <a:ext cx="182403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46" descr="http://sumika.lapunk.hu/tarhely/sumika/kepek/sport/kaja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10225" y="5476875"/>
            <a:ext cx="17033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60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Vízi</a:t>
            </a:r>
            <a:r>
              <a:rPr lang="en-US" sz="6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 </a:t>
            </a:r>
            <a:r>
              <a:rPr lang="en-US" sz="60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sportágak</a:t>
            </a:r>
            <a:endParaRPr lang="en-US" sz="60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tyle Script" pitchFamily="66" charset="0"/>
            </a:endParaRPr>
          </a:p>
        </p:txBody>
      </p:sp>
      <p:sp>
        <p:nvSpPr>
          <p:cNvPr id="12" name="Action Button: Custom 11">
            <a:hlinkClick r:id="rId7" action="ppaction://hlinksldjump" highlightClick="1"/>
          </p:cNvPr>
          <p:cNvSpPr/>
          <p:nvPr/>
        </p:nvSpPr>
        <p:spPr>
          <a:xfrm>
            <a:off x="0" y="4869160"/>
            <a:ext cx="1440000" cy="576064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Vissza</a:t>
            </a:r>
            <a:endParaRPr lang="en-US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2" y="764704"/>
            <a:ext cx="7201495" cy="1714500"/>
          </a:xfrm>
        </p:spPr>
        <p:txBody>
          <a:bodyPr/>
          <a:lstStyle/>
          <a:p>
            <a:pPr eaLnBrk="1" hangingPunct="1">
              <a:defRPr/>
            </a:pPr>
            <a:r>
              <a:rPr lang="hu-HU" sz="6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Néhány világrekord</a:t>
            </a:r>
            <a:br>
              <a:rPr lang="hu-HU" sz="6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</a:br>
            <a:r>
              <a:rPr lang="hu-HU" sz="6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M</a:t>
            </a:r>
            <a:r>
              <a:rPr lang="en-US" sz="60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élységi</a:t>
            </a:r>
            <a:r>
              <a:rPr lang="en-US" sz="6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 </a:t>
            </a:r>
            <a:r>
              <a:rPr lang="en-US" sz="60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szabadmerülésnek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graphicFrame>
        <p:nvGraphicFramePr>
          <p:cNvPr id="6184" name="Group 40"/>
          <p:cNvGraphicFramePr>
            <a:graphicFrameLocks noGrp="1"/>
          </p:cNvGraphicFramePr>
          <p:nvPr>
            <p:ph idx="1"/>
          </p:nvPr>
        </p:nvGraphicFramePr>
        <p:xfrm>
          <a:off x="468313" y="3500438"/>
          <a:ext cx="7740352" cy="3020787"/>
        </p:xfrm>
        <a:graphic>
          <a:graphicData uri="http://schemas.openxmlformats.org/drawingml/2006/table">
            <a:tbl>
              <a:tblPr/>
              <a:tblGrid>
                <a:gridCol w="1249136"/>
                <a:gridCol w="3108675"/>
                <a:gridCol w="1036225"/>
                <a:gridCol w="2346316"/>
              </a:tblGrid>
              <a:tr h="6654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Merülés neve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Mit használhat a merüléshez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Világ-rekord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Rekorder neve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58"/>
                    </a:solidFill>
                  </a:tcPr>
                </a:tc>
              </a:tr>
              <a:tr h="4205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Szabad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mer</a:t>
                      </a:r>
                      <a:r>
                        <a:rPr kumimoji="0" lang="hu-H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ü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l</a:t>
                      </a:r>
                      <a:r>
                        <a:rPr kumimoji="0" lang="hu-H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és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8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csak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saját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erejét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8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10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6</a:t>
                      </a:r>
                      <a:r>
                        <a:rPr kumimoji="0" lang="hu-H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 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8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dirty="0" smtClean="0">
                          <a:solidFill>
                            <a:srgbClr val="000058"/>
                          </a:solidFill>
                        </a:rPr>
                        <a:t>Martin </a:t>
                      </a:r>
                      <a:r>
                        <a:rPr lang="en-US" dirty="0" err="1" smtClean="0">
                          <a:solidFill>
                            <a:srgbClr val="000058"/>
                          </a:solidFill>
                        </a:rPr>
                        <a:t>Stepanek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8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Állandó súlyokkal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8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hu-HU" dirty="0" smtClean="0">
                          <a:solidFill>
                            <a:srgbClr val="000058"/>
                          </a:solidFill>
                        </a:rPr>
                        <a:t>s</a:t>
                      </a:r>
                      <a:r>
                        <a:rPr lang="en-US" dirty="0" err="1" smtClean="0">
                          <a:solidFill>
                            <a:srgbClr val="000058"/>
                          </a:solidFill>
                        </a:rPr>
                        <a:t>úlyt</a:t>
                      </a:r>
                      <a:r>
                        <a:rPr lang="en-US" dirty="0" smtClean="0">
                          <a:solidFill>
                            <a:srgbClr val="000058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rgbClr val="000058"/>
                          </a:solidFill>
                        </a:rPr>
                        <a:t>használhat</a:t>
                      </a:r>
                      <a:r>
                        <a:rPr lang="en-US" dirty="0" smtClean="0">
                          <a:solidFill>
                            <a:srgbClr val="000058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rgbClr val="000058"/>
                          </a:solidFill>
                        </a:rPr>
                        <a:t>amit</a:t>
                      </a:r>
                      <a:r>
                        <a:rPr lang="en-US" dirty="0" smtClean="0">
                          <a:solidFill>
                            <a:srgbClr val="000058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rgbClr val="000058"/>
                          </a:solidFill>
                        </a:rPr>
                        <a:t>fel</a:t>
                      </a:r>
                      <a:r>
                        <a:rPr lang="en-US" dirty="0" smtClean="0">
                          <a:solidFill>
                            <a:srgbClr val="000058"/>
                          </a:solidFill>
                        </a:rPr>
                        <a:t> is </a:t>
                      </a:r>
                      <a:r>
                        <a:rPr lang="en-US" dirty="0" err="1" smtClean="0">
                          <a:solidFill>
                            <a:srgbClr val="000058"/>
                          </a:solidFill>
                        </a:rPr>
                        <a:t>kell</a:t>
                      </a:r>
                      <a:r>
                        <a:rPr lang="en-US" dirty="0" smtClean="0">
                          <a:solidFill>
                            <a:srgbClr val="000058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rgbClr val="000058"/>
                          </a:solidFill>
                        </a:rPr>
                        <a:t>hoznia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8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111 </a:t>
                      </a:r>
                      <a:r>
                        <a:rPr kumimoji="0" lang="hu-H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8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8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58"/>
                          </a:solidFill>
                        </a:rPr>
                        <a:t>Herbert </a:t>
                      </a:r>
                      <a:r>
                        <a:rPr lang="en-US" dirty="0" err="1" smtClean="0">
                          <a:solidFill>
                            <a:srgbClr val="000058"/>
                          </a:solidFill>
                        </a:rPr>
                        <a:t>Nitsch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8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8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V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áltozó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súlyú</a:t>
                      </a:r>
                      <a:endParaRPr kumimoji="0" lang="hu-H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8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ballasztot (felesleges teher, holtsúly)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14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0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dirty="0" smtClean="0">
                          <a:solidFill>
                            <a:srgbClr val="000058"/>
                          </a:solidFill>
                        </a:rPr>
                        <a:t>Carlos </a:t>
                      </a:r>
                      <a:r>
                        <a:rPr lang="en-US" dirty="0" err="1" smtClean="0">
                          <a:solidFill>
                            <a:srgbClr val="000058"/>
                          </a:solidFill>
                        </a:rPr>
                        <a:t>Coste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8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2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Abszolút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8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korlátlan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súlyú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ballaszt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8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214</a:t>
                      </a:r>
                      <a:r>
                        <a:rPr kumimoji="0" lang="hu-H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8"/>
                          </a:solidFill>
                          <a:effectLst/>
                          <a:latin typeface="Arial" charset="0"/>
                        </a:rPr>
                        <a:t> 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8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dirty="0" smtClean="0">
                          <a:solidFill>
                            <a:srgbClr val="000058"/>
                          </a:solidFill>
                        </a:rPr>
                        <a:t>Herbert </a:t>
                      </a:r>
                      <a:r>
                        <a:rPr lang="en-US" dirty="0" err="1" smtClean="0">
                          <a:solidFill>
                            <a:srgbClr val="000058"/>
                          </a:solidFill>
                        </a:rPr>
                        <a:t>Nitsch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8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323528" y="2089299"/>
            <a:ext cx="6192688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hu-HU" sz="2800" b="1" i="1" dirty="0" smtClean="0">
                <a:solidFill>
                  <a:srgbClr val="000099"/>
                </a:solidFill>
                <a:latin typeface="Bookman Old Style" pitchFamily="18" charset="0"/>
              </a:rPr>
              <a:t>További információk</a:t>
            </a:r>
            <a:r>
              <a:rPr lang="hu-HU" b="1" i="1" dirty="0" smtClean="0">
                <a:solidFill>
                  <a:srgbClr val="000099"/>
                </a:solidFill>
              </a:rPr>
              <a:t>: </a:t>
            </a:r>
          </a:p>
          <a:p>
            <a:endParaRPr lang="hu-HU" b="1" i="1" dirty="0" smtClean="0">
              <a:solidFill>
                <a:srgbClr val="000099"/>
              </a:solidFill>
              <a:hlinkClick r:id="rId2"/>
            </a:endParaRPr>
          </a:p>
          <a:p>
            <a:endParaRPr lang="hu-HU" i="1" dirty="0" smtClean="0">
              <a:solidFill>
                <a:srgbClr val="000099"/>
              </a:solidFill>
              <a:hlinkClick r:id="rId2"/>
            </a:endParaRPr>
          </a:p>
          <a:p>
            <a:r>
              <a:rPr lang="en-US" sz="2400" i="1" dirty="0" smtClean="0">
                <a:solidFill>
                  <a:srgbClr val="000099"/>
                </a:solidFill>
                <a:hlinkClick r:id="rId2"/>
              </a:rPr>
              <a:t>extremesportok.hu</a:t>
            </a:r>
            <a:endParaRPr lang="en-US" sz="2400" i="1" dirty="0">
              <a:solidFill>
                <a:srgbClr val="000099"/>
              </a:solidFill>
            </a:endParaRPr>
          </a:p>
          <a:p>
            <a:r>
              <a:rPr lang="en-US" sz="2400" i="1" dirty="0">
                <a:solidFill>
                  <a:srgbClr val="000099"/>
                </a:solidFill>
                <a:hlinkClick r:id="rId3"/>
              </a:rPr>
              <a:t>extremsport.lap.hu</a:t>
            </a:r>
            <a:endParaRPr lang="en-US" sz="2400" i="1" dirty="0">
              <a:solidFill>
                <a:srgbClr val="000099"/>
              </a:solidFill>
            </a:endParaRPr>
          </a:p>
          <a:p>
            <a:r>
              <a:rPr lang="en-US" sz="2400" dirty="0">
                <a:solidFill>
                  <a:srgbClr val="000099"/>
                </a:solidFill>
                <a:hlinkClick r:id="rId4"/>
              </a:rPr>
              <a:t>seekextreme.com</a:t>
            </a:r>
            <a:endParaRPr lang="en-US" sz="2400" dirty="0">
              <a:solidFill>
                <a:srgbClr val="000099"/>
              </a:solidFill>
            </a:endParaRPr>
          </a:p>
          <a:p>
            <a:r>
              <a:rPr lang="en-US" sz="2400" i="1" dirty="0">
                <a:solidFill>
                  <a:srgbClr val="000099"/>
                </a:solidFill>
                <a:hlinkClick r:id="rId5"/>
              </a:rPr>
              <a:t>extrem.hu</a:t>
            </a:r>
            <a:endParaRPr lang="en-US" sz="2400" i="1" dirty="0">
              <a:solidFill>
                <a:srgbClr val="000099"/>
              </a:solidFill>
            </a:endParaRPr>
          </a:p>
          <a:p>
            <a:r>
              <a:rPr lang="en-US" sz="2400" dirty="0">
                <a:solidFill>
                  <a:srgbClr val="000099"/>
                </a:solidFill>
                <a:hlinkClick r:id="rId6"/>
              </a:rPr>
              <a:t>sulinet.hu/tart/</a:t>
            </a:r>
            <a:r>
              <a:rPr lang="en-US" sz="2400" dirty="0" err="1">
                <a:solidFill>
                  <a:srgbClr val="000099"/>
                </a:solidFill>
                <a:hlinkClick r:id="rId6"/>
              </a:rPr>
              <a:t>ncikk</a:t>
            </a:r>
            <a:r>
              <a:rPr lang="en-US" sz="2400" dirty="0">
                <a:solidFill>
                  <a:srgbClr val="000099"/>
                </a:solidFill>
                <a:hlinkClick r:id="rId6"/>
              </a:rPr>
              <a:t>/</a:t>
            </a:r>
            <a:r>
              <a:rPr lang="en-US" sz="2400" dirty="0" err="1">
                <a:solidFill>
                  <a:srgbClr val="000099"/>
                </a:solidFill>
                <a:hlinkClick r:id="rId6"/>
              </a:rPr>
              <a:t>bj</a:t>
            </a:r>
            <a:r>
              <a:rPr lang="en-US" sz="2400" dirty="0">
                <a:solidFill>
                  <a:srgbClr val="000099"/>
                </a:solidFill>
                <a:hlinkClick r:id="rId6"/>
              </a:rPr>
              <a:t>/0/428/bungee2.shtml</a:t>
            </a:r>
            <a:endParaRPr lang="en-US" sz="24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163</Words>
  <Application>Microsoft Office PowerPoint</Application>
  <PresentationFormat>On-screen Show (4:3)</PresentationFormat>
  <Paragraphs>97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Freestyle Script</vt:lpstr>
      <vt:lpstr>Bookman Old Style</vt:lpstr>
      <vt:lpstr>Default Design</vt:lpstr>
      <vt:lpstr>Extrém      sportok</vt:lpstr>
      <vt:lpstr>Az extrém sporthoz szükséges</vt:lpstr>
      <vt:lpstr>Nem mindennapi vágyak</vt:lpstr>
      <vt:lpstr>Slide 4</vt:lpstr>
      <vt:lpstr>Légi sportágak</vt:lpstr>
      <vt:lpstr>Szárazföldi sportágak</vt:lpstr>
      <vt:lpstr>Vízi sportágak</vt:lpstr>
      <vt:lpstr>Néhány világrekord Mélységi szabadmerülésnek </vt:lpstr>
      <vt:lpstr>Slide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Maci</dc:creator>
  <cp:lastModifiedBy>aniko</cp:lastModifiedBy>
  <cp:revision>60</cp:revision>
  <dcterms:created xsi:type="dcterms:W3CDTF">2011-05-03T19:26:51Z</dcterms:created>
  <dcterms:modified xsi:type="dcterms:W3CDTF">2011-05-05T18:30:40Z</dcterms:modified>
</cp:coreProperties>
</file>