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0"/>
  </p:notesMasterIdLst>
  <p:sldIdLst>
    <p:sldId id="256" r:id="rId2"/>
    <p:sldId id="257" r:id="rId3"/>
    <p:sldId id="259" r:id="rId4"/>
    <p:sldId id="263" r:id="rId5"/>
    <p:sldId id="261" r:id="rId6"/>
    <p:sldId id="260" r:id="rId7"/>
    <p:sldId id="262" r:id="rId8"/>
    <p:sldId id="264" r:id="rId9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600"/>
    <a:srgbClr val="A365D1"/>
    <a:srgbClr val="F8EEEC"/>
    <a:srgbClr val="AA5454"/>
    <a:srgbClr val="2D3F2D"/>
    <a:srgbClr val="00FFFF"/>
    <a:srgbClr val="3145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316" autoAdjust="0"/>
  </p:normalViewPr>
  <p:slideViewPr>
    <p:cSldViewPr>
      <p:cViewPr varScale="1">
        <p:scale>
          <a:sx n="87" d="100"/>
          <a:sy n="87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FBA68-C82B-46CC-87B3-74E4FC82E3D7}" type="datetimeFigureOut">
              <a:rPr lang="hu-HU" smtClean="0"/>
              <a:pPr/>
              <a:t>2015.05.07.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058353-0FC5-45AE-A9D3-A81FAD262DFF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xmlns="" val="2963240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058353-0FC5-45AE-A9D3-A81FAD262DFF}" type="slidenum">
              <a:rPr lang="hu-HU" smtClean="0"/>
              <a:pPr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xmlns="" val="2447834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058353-0FC5-45AE-A9D3-A81FAD262DFF}" type="slidenum">
              <a:rPr lang="hu-HU" smtClean="0"/>
              <a:pPr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xmlns="" val="1303610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áromszög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Cím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9" name="Alcím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  <p:sp>
        <p:nvSpPr>
          <p:cNvPr id="28" name="Dátum helye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256CF88D-4982-4D80-ACB4-8346387DC6BF}" type="datetimeFigureOut">
              <a:rPr lang="hu-HU" smtClean="0"/>
              <a:pPr/>
              <a:t>2015.05.07.</a:t>
            </a:fld>
            <a:endParaRPr lang="hu-HU"/>
          </a:p>
        </p:txBody>
      </p:sp>
      <p:sp>
        <p:nvSpPr>
          <p:cNvPr id="17" name="Élőláb helye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hu-HU"/>
          </a:p>
        </p:txBody>
      </p:sp>
      <p:sp>
        <p:nvSpPr>
          <p:cNvPr id="29" name="Dia számának helye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08A6C74-8665-4D27-80E2-62A8B770DA9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CF88D-4982-4D80-ACB4-8346387DC6BF}" type="datetimeFigureOut">
              <a:rPr lang="hu-HU" smtClean="0"/>
              <a:pPr/>
              <a:t>2015.05.07.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A6C74-8665-4D27-80E2-62A8B770DA9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CF88D-4982-4D80-ACB4-8346387DC6BF}" type="datetimeFigureOut">
              <a:rPr lang="hu-HU" smtClean="0"/>
              <a:pPr/>
              <a:t>2015.05.07.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A6C74-8665-4D27-80E2-62A8B770DA9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256CF88D-4982-4D80-ACB4-8346387DC6BF}" type="datetimeFigureOut">
              <a:rPr lang="hu-HU" smtClean="0"/>
              <a:pPr/>
              <a:t>2015.05.07.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A6C74-8665-4D27-80E2-62A8B770DA9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erékszögű háromszög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Háromszög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256CF88D-4982-4D80-ACB4-8346387DC6BF}" type="datetimeFigureOut">
              <a:rPr lang="hu-HU" smtClean="0"/>
              <a:pPr/>
              <a:t>2015.05.07.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08A6C74-8665-4D27-80E2-62A8B770DA99}" type="slidenum">
              <a:rPr lang="hu-HU" smtClean="0"/>
              <a:pPr/>
              <a:t>‹#›</a:t>
            </a:fld>
            <a:endParaRPr lang="hu-HU"/>
          </a:p>
        </p:txBody>
      </p:sp>
      <p:cxnSp>
        <p:nvCxnSpPr>
          <p:cNvPr id="11" name="Egyenes összekötő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Egyenes összekötő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56CF88D-4982-4D80-ACB4-8346387DC6BF}" type="datetimeFigureOut">
              <a:rPr lang="hu-HU" smtClean="0"/>
              <a:pPr/>
              <a:t>2015.05.07.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08A6C74-8665-4D27-80E2-62A8B770DA9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Tartalom helye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256CF88D-4982-4D80-ACB4-8346387DC6BF}" type="datetimeFigureOut">
              <a:rPr lang="hu-HU" smtClean="0"/>
              <a:pPr/>
              <a:t>2015.05.07.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08A6C74-8665-4D27-80E2-62A8B770DA9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CF88D-4982-4D80-ACB4-8346387DC6BF}" type="datetimeFigureOut">
              <a:rPr lang="hu-HU" smtClean="0"/>
              <a:pPr/>
              <a:t>2015.05.07.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A6C74-8665-4D27-80E2-62A8B770DA9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56CF88D-4982-4D80-ACB4-8346387DC6BF}" type="datetimeFigureOut">
              <a:rPr lang="hu-HU" smtClean="0"/>
              <a:pPr/>
              <a:t>2015.05.07.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08A6C74-8665-4D27-80E2-62A8B770DA9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256CF88D-4982-4D80-ACB4-8346387DC6BF}" type="datetimeFigureOut">
              <a:rPr lang="hu-HU" smtClean="0"/>
              <a:pPr/>
              <a:t>2015.05.07.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08A6C74-8665-4D27-80E2-62A8B770DA9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hu-HU" smtClean="0"/>
              <a:t>Kép beszúrásához kattintson az ikonra</a:t>
            </a:r>
            <a:endParaRPr kumimoji="0" lang="en-US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256CF88D-4982-4D80-ACB4-8346387DC6BF}" type="datetimeFigureOut">
              <a:rPr lang="hu-HU" smtClean="0"/>
              <a:pPr/>
              <a:t>2015.05.07.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08A6C74-8665-4D27-80E2-62A8B770DA9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erékszögű háromszög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Egyenes összekötő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Egyenes összekötő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ím helye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3" name="Szöveg helye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14" name="Dátum helye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56CF88D-4982-4D80-ACB4-8346387DC6BF}" type="datetimeFigureOut">
              <a:rPr lang="hu-HU" smtClean="0"/>
              <a:pPr/>
              <a:t>2015.05.07.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hu-HU"/>
          </a:p>
        </p:txBody>
      </p:sp>
      <p:sp>
        <p:nvSpPr>
          <p:cNvPr id="23" name="Dia számának helye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08A6C74-8665-4D27-80E2-62A8B770DA99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" Target="slide5.xml"/><Relationship Id="rId7" Type="http://schemas.openxmlformats.org/officeDocument/2006/relationships/slide" Target="slide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11" Type="http://schemas.openxmlformats.org/officeDocument/2006/relationships/slide" Target="slide6.xml"/><Relationship Id="rId5" Type="http://schemas.openxmlformats.org/officeDocument/2006/relationships/slide" Target="slide8.xml"/><Relationship Id="rId10" Type="http://schemas.openxmlformats.org/officeDocument/2006/relationships/slide" Target="slide3.xml"/><Relationship Id="rId4" Type="http://schemas.openxmlformats.org/officeDocument/2006/relationships/audio" Target="../media/audio1.wav"/><Relationship Id="rId9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" Target="slide2.xml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0.jpeg"/><Relationship Id="rId7" Type="http://schemas.openxmlformats.org/officeDocument/2006/relationships/audio" Target="../media/audio1.wav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audio" Target="../media/audio1.wav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audio" Target="../media/audio1.wav"/><Relationship Id="rId4" Type="http://schemas.openxmlformats.org/officeDocument/2006/relationships/image" Target="../media/image25.jpeg"/><Relationship Id="rId9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hu-HU" sz="6600" b="1" dirty="0" smtClean="0">
                <a:solidFill>
                  <a:srgbClr val="FF8600"/>
                </a:solidFill>
                <a:latin typeface="Monotype Corsiva" panose="03010101010201010101" pitchFamily="66" charset="0"/>
              </a:rPr>
              <a:t>Fény a t</a:t>
            </a:r>
            <a:r>
              <a:rPr lang="hu-HU" sz="6600" dirty="0" smtClean="0">
                <a:solidFill>
                  <a:srgbClr val="FF8600"/>
                </a:solidFill>
                <a:latin typeface="Monotype Corsiva" panose="03010101010201010101" pitchFamily="66" charset="0"/>
              </a:rPr>
              <a:t>er</a:t>
            </a:r>
            <a:r>
              <a:rPr lang="hu-HU" sz="6600" b="1" dirty="0" smtClean="0">
                <a:solidFill>
                  <a:srgbClr val="FF8600"/>
                </a:solidFill>
                <a:latin typeface="Monotype Corsiva" panose="03010101010201010101" pitchFamily="66" charset="0"/>
              </a:rPr>
              <a:t>mészetben</a:t>
            </a:r>
            <a:endParaRPr lang="hu-HU" sz="6600" b="1" dirty="0">
              <a:solidFill>
                <a:srgbClr val="FF86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xmlns="" val="256110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zis 5"/>
          <p:cNvSpPr/>
          <p:nvPr/>
        </p:nvSpPr>
        <p:spPr>
          <a:xfrm>
            <a:off x="1892710" y="920545"/>
            <a:ext cx="5933768" cy="562651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7" name="Ellipszis 6">
            <a:hlinkClick r:id="rId3" action="ppaction://hlinksldjump" highlightClick="1">
              <a:snd r:embed="rId4" name="voltage.wav"/>
            </a:hlinkClick>
          </p:cNvPr>
          <p:cNvSpPr/>
          <p:nvPr/>
        </p:nvSpPr>
        <p:spPr>
          <a:xfrm>
            <a:off x="872612" y="3200400"/>
            <a:ext cx="2175387" cy="1295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accent1">
                    <a:lumMod val="50000"/>
                  </a:schemeClr>
                </a:solidFill>
              </a:rPr>
              <a:t>A sarki fény</a:t>
            </a:r>
            <a:endParaRPr lang="hu-H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Ellipszis 7">
            <a:hlinkClick r:id="rId5" action="ppaction://hlinksldjump" highlightClick="1">
              <a:snd r:embed="rId6" name="drumroll.wav"/>
            </a:hlinkClick>
          </p:cNvPr>
          <p:cNvSpPr/>
          <p:nvPr/>
        </p:nvSpPr>
        <p:spPr>
          <a:xfrm>
            <a:off x="2209800" y="5334000"/>
            <a:ext cx="2133600" cy="1371599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rgbClr val="00FFFF"/>
                </a:solidFill>
              </a:rPr>
              <a:t>Játék</a:t>
            </a:r>
            <a:endParaRPr lang="hu-HU" b="1" dirty="0">
              <a:solidFill>
                <a:srgbClr val="00FFFF"/>
              </a:solidFill>
            </a:endParaRPr>
          </a:p>
        </p:txBody>
      </p:sp>
      <p:sp>
        <p:nvSpPr>
          <p:cNvPr id="9" name="Ellipszis 8"/>
          <p:cNvSpPr/>
          <p:nvPr/>
        </p:nvSpPr>
        <p:spPr>
          <a:xfrm>
            <a:off x="1892710" y="1318750"/>
            <a:ext cx="1841090" cy="12720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Élő </a:t>
            </a:r>
            <a:r>
              <a:rPr lang="hu-HU" dirty="0" err="1" smtClean="0"/>
              <a:t>fényfor-rások</a:t>
            </a:r>
            <a:endParaRPr lang="hu-HU" dirty="0"/>
          </a:p>
        </p:txBody>
      </p:sp>
      <p:sp>
        <p:nvSpPr>
          <p:cNvPr id="13" name="Ellipszis 12">
            <a:hlinkClick r:id="rId7" action="ppaction://hlinksldjump" highlightClick="1">
              <a:snd r:embed="rId4" name="voltage.wav"/>
            </a:hlinkClick>
          </p:cNvPr>
          <p:cNvSpPr/>
          <p:nvPr/>
        </p:nvSpPr>
        <p:spPr>
          <a:xfrm>
            <a:off x="6118124" y="1189702"/>
            <a:ext cx="1959076" cy="1324898"/>
          </a:xfrm>
          <a:prstGeom prst="ellipse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rgbClr val="002060"/>
                </a:solidFill>
              </a:rPr>
              <a:t>A szivárvány</a:t>
            </a:r>
            <a:endParaRPr lang="hu-HU" b="1" dirty="0">
              <a:solidFill>
                <a:srgbClr val="002060"/>
              </a:solidFill>
            </a:endParaRPr>
          </a:p>
        </p:txBody>
      </p:sp>
      <p:sp>
        <p:nvSpPr>
          <p:cNvPr id="14" name="Ellipszis 13">
            <a:hlinkClick r:id="rId8" action="ppaction://hlinksldjump" highlightClick="1">
              <a:snd r:embed="rId4" name="voltage.wav"/>
            </a:hlinkClick>
          </p:cNvPr>
          <p:cNvSpPr/>
          <p:nvPr/>
        </p:nvSpPr>
        <p:spPr>
          <a:xfrm>
            <a:off x="6606047" y="3200400"/>
            <a:ext cx="2080753" cy="1295400"/>
          </a:xfrm>
          <a:prstGeom prst="ellipse">
            <a:avLst/>
          </a:prstGeom>
          <a:solidFill>
            <a:srgbClr val="FF8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accent3">
                    <a:lumMod val="50000"/>
                  </a:schemeClr>
                </a:solidFill>
              </a:rPr>
              <a:t>A villám</a:t>
            </a:r>
            <a:endParaRPr lang="hu-H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" name="Ellipszis 15">
            <a:hlinkClick r:id="" action="ppaction://hlinkshowjump?jump=endshow" highlightClick="1">
              <a:snd r:embed="rId9" name="breeze.wav"/>
            </a:hlinkClick>
          </p:cNvPr>
          <p:cNvSpPr/>
          <p:nvPr/>
        </p:nvSpPr>
        <p:spPr>
          <a:xfrm>
            <a:off x="5616983" y="5334000"/>
            <a:ext cx="1978127" cy="1371599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Kilépés</a:t>
            </a:r>
            <a:endParaRPr lang="hu-HU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Ellipszis 16">
            <a:hlinkClick r:id="rId10" action="ppaction://hlinksldjump" highlightClick="1">
              <a:snd r:embed="rId4" name="voltage.wav"/>
            </a:hlinkClick>
          </p:cNvPr>
          <p:cNvSpPr/>
          <p:nvPr/>
        </p:nvSpPr>
        <p:spPr>
          <a:xfrm>
            <a:off x="3915696" y="395131"/>
            <a:ext cx="1951704" cy="1365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A fény</a:t>
            </a:r>
            <a:endParaRPr lang="hu-HU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Ellipszis 18">
            <a:hlinkClick r:id="rId11" action="ppaction://hlinksldjump" highlightClick="1">
              <a:snd r:embed="rId4" name="voltage.wav"/>
            </a:hlinkClick>
          </p:cNvPr>
          <p:cNvSpPr/>
          <p:nvPr/>
        </p:nvSpPr>
        <p:spPr>
          <a:xfrm>
            <a:off x="1752600" y="1318749"/>
            <a:ext cx="1981200" cy="1272049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rgbClr val="2D3F2D"/>
                </a:solidFill>
              </a:rPr>
              <a:t>Élő fény-források</a:t>
            </a:r>
            <a:endParaRPr lang="hu-HU" b="1" dirty="0">
              <a:solidFill>
                <a:srgbClr val="2D3F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365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800" y="1069258"/>
            <a:ext cx="6934200" cy="5209822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8946" y="1069258"/>
            <a:ext cx="6941574" cy="5223060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8946" y="959655"/>
            <a:ext cx="7080079" cy="5319425"/>
          </a:xfrm>
          <a:prstGeom prst="rect">
            <a:avLst/>
          </a:prstGeom>
        </p:spPr>
      </p:pic>
      <p:sp>
        <p:nvSpPr>
          <p:cNvPr id="7" name="Cím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u-HU" sz="4800" b="1" dirty="0">
                <a:latin typeface="Monotype Corsiva" panose="03010101010201010101" pitchFamily="66" charset="0"/>
              </a:rPr>
              <a:t>A </a:t>
            </a:r>
            <a:r>
              <a:rPr lang="hu-HU" sz="4800" b="1" dirty="0" smtClean="0">
                <a:latin typeface="Monotype Corsiva" panose="03010101010201010101" pitchFamily="66" charset="0"/>
              </a:rPr>
              <a:t>fény</a:t>
            </a:r>
            <a:br>
              <a:rPr lang="hu-HU" sz="4800" b="1" dirty="0" smtClean="0">
                <a:latin typeface="Monotype Corsiva" panose="03010101010201010101" pitchFamily="66" charset="0"/>
              </a:rPr>
            </a:br>
            <a:endParaRPr lang="hu-HU" sz="4800" b="1" dirty="0">
              <a:latin typeface="Monotype Corsiva" panose="03010101010201010101" pitchFamily="66" charset="0"/>
            </a:endParaRPr>
          </a:p>
        </p:txBody>
      </p:sp>
      <p:sp>
        <p:nvSpPr>
          <p:cNvPr id="8" name="Tartalom helye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Aft>
                <a:spcPts val="1200"/>
              </a:spcAft>
            </a:pPr>
            <a:r>
              <a:rPr lang="en-US" dirty="0"/>
              <a:t>A </a:t>
            </a:r>
            <a:r>
              <a:rPr lang="en-US" dirty="0" err="1"/>
              <a:t>fény</a:t>
            </a:r>
            <a:r>
              <a:rPr lang="en-US" dirty="0"/>
              <a:t> </a:t>
            </a:r>
            <a:r>
              <a:rPr lang="en-US" dirty="0" err="1"/>
              <a:t>olyan</a:t>
            </a:r>
            <a:r>
              <a:rPr lang="en-US" dirty="0"/>
              <a:t> </a:t>
            </a:r>
            <a:r>
              <a:rPr lang="en-US" dirty="0" err="1"/>
              <a:t>sugárzás</a:t>
            </a:r>
            <a:r>
              <a:rPr lang="en-US" dirty="0"/>
              <a:t>, </a:t>
            </a:r>
            <a:r>
              <a:rPr lang="en-US" dirty="0" err="1"/>
              <a:t>amely</a:t>
            </a:r>
            <a:r>
              <a:rPr lang="en-US" dirty="0"/>
              <a:t> </a:t>
            </a:r>
            <a:r>
              <a:rPr lang="en-US" dirty="0" err="1"/>
              <a:t>fényérzetet</a:t>
            </a:r>
            <a:r>
              <a:rPr lang="en-US" dirty="0"/>
              <a:t> </a:t>
            </a:r>
            <a:r>
              <a:rPr lang="en-US" dirty="0" err="1"/>
              <a:t>kelt</a:t>
            </a:r>
            <a:r>
              <a:rPr lang="en-US" dirty="0"/>
              <a:t>.</a:t>
            </a:r>
            <a:endParaRPr lang="hu-HU" dirty="0"/>
          </a:p>
          <a:p>
            <a:pPr algn="just">
              <a:spcAft>
                <a:spcPts val="1200"/>
              </a:spcAft>
            </a:pPr>
            <a:r>
              <a:rPr lang="en-US" dirty="0"/>
              <a:t> A </a:t>
            </a:r>
            <a:r>
              <a:rPr lang="en-US" dirty="0" err="1"/>
              <a:t>fény</a:t>
            </a:r>
            <a:r>
              <a:rPr lang="en-US" dirty="0"/>
              <a:t> </a:t>
            </a:r>
            <a:r>
              <a:rPr lang="en-US" dirty="0" err="1"/>
              <a:t>fogalmának</a:t>
            </a:r>
            <a:r>
              <a:rPr lang="en-US" dirty="0"/>
              <a:t> </a:t>
            </a:r>
            <a:r>
              <a:rPr lang="en-US" dirty="0" err="1"/>
              <a:t>ez</a:t>
            </a:r>
            <a:r>
              <a:rPr lang="en-US" dirty="0"/>
              <a:t> a </a:t>
            </a:r>
            <a:r>
              <a:rPr lang="en-US" dirty="0" err="1"/>
              <a:t>meghatározása</a:t>
            </a:r>
            <a:r>
              <a:rPr lang="en-US" dirty="0"/>
              <a:t> </a:t>
            </a:r>
            <a:r>
              <a:rPr lang="en-US" dirty="0" err="1"/>
              <a:t>az</a:t>
            </a:r>
            <a:r>
              <a:rPr lang="en-US" dirty="0"/>
              <a:t> </a:t>
            </a:r>
            <a:r>
              <a:rPr lang="en-US" dirty="0" err="1"/>
              <a:t>emberi</a:t>
            </a:r>
            <a:r>
              <a:rPr lang="en-US" dirty="0"/>
              <a:t> </a:t>
            </a:r>
            <a:r>
              <a:rPr lang="en-US" dirty="0" err="1"/>
              <a:t>látást</a:t>
            </a:r>
            <a:r>
              <a:rPr lang="en-US" dirty="0"/>
              <a:t> </a:t>
            </a:r>
            <a:r>
              <a:rPr lang="en-US" dirty="0" err="1"/>
              <a:t>veszi</a:t>
            </a:r>
            <a:r>
              <a:rPr lang="en-US" dirty="0"/>
              <a:t> </a:t>
            </a:r>
            <a:r>
              <a:rPr lang="en-US" dirty="0" err="1"/>
              <a:t>alapul</a:t>
            </a:r>
            <a:r>
              <a:rPr lang="en-US" dirty="0"/>
              <a:t>. </a:t>
            </a:r>
            <a:endParaRPr lang="hu-HU" dirty="0"/>
          </a:p>
          <a:p>
            <a:endParaRPr lang="hu-HU" dirty="0"/>
          </a:p>
        </p:txBody>
      </p:sp>
      <p:sp>
        <p:nvSpPr>
          <p:cNvPr id="10" name="Sávnyíl 9">
            <a:hlinkClick r:id="rId5" action="ppaction://hlinksldjump" highlightClick="1">
              <a:snd r:embed="rId6" name="voltage.wav"/>
            </a:hlinkClick>
          </p:cNvPr>
          <p:cNvSpPr/>
          <p:nvPr/>
        </p:nvSpPr>
        <p:spPr>
          <a:xfrm>
            <a:off x="153875" y="6346642"/>
            <a:ext cx="409759" cy="228600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0734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6" presetClass="exit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6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25" presetID="6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300" dirty="0" smtClean="0">
                <a:latin typeface="Monotype Corsiva" panose="03010101010201010101" pitchFamily="66" charset="0"/>
              </a:rPr>
              <a:t>A</a:t>
            </a:r>
            <a:r>
              <a:rPr lang="hu-HU" sz="5300" dirty="0" smtClean="0">
                <a:latin typeface="Monotype Corsiva" panose="03010101010201010101" pitchFamily="66" charset="0"/>
              </a:rPr>
              <a:t> </a:t>
            </a:r>
            <a:r>
              <a:rPr lang="en-US" sz="5300" dirty="0" err="1" smtClean="0">
                <a:latin typeface="Monotype Corsiva" panose="03010101010201010101" pitchFamily="66" charset="0"/>
              </a:rPr>
              <a:t>villám</a:t>
            </a:r>
            <a:r>
              <a:rPr lang="hu-HU" dirty="0"/>
              <a:t/>
            </a:r>
            <a:br>
              <a:rPr lang="hu-HU" dirty="0"/>
            </a:b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spcBef>
                <a:spcPts val="1200"/>
              </a:spcBef>
            </a:pPr>
            <a:r>
              <a:rPr lang="en-US" dirty="0"/>
              <a:t>A </a:t>
            </a:r>
            <a:r>
              <a:rPr lang="en-US" dirty="0" err="1"/>
              <a:t>villám</a:t>
            </a:r>
            <a:r>
              <a:rPr lang="en-US" dirty="0"/>
              <a:t> </a:t>
            </a:r>
            <a:r>
              <a:rPr lang="en-US" dirty="0" err="1"/>
              <a:t>látványos</a:t>
            </a:r>
            <a:r>
              <a:rPr lang="en-US" dirty="0"/>
              <a:t> </a:t>
            </a:r>
            <a:r>
              <a:rPr lang="en-US" dirty="0" err="1"/>
              <a:t>fényjelenséggel</a:t>
            </a:r>
            <a:r>
              <a:rPr lang="en-US" dirty="0"/>
              <a:t> </a:t>
            </a:r>
            <a:r>
              <a:rPr lang="en-US" dirty="0" err="1"/>
              <a:t>járó</a:t>
            </a:r>
            <a:r>
              <a:rPr lang="en-US" dirty="0"/>
              <a:t> </a:t>
            </a:r>
            <a:r>
              <a:rPr lang="en-US" dirty="0" err="1"/>
              <a:t>légköri</a:t>
            </a:r>
            <a:r>
              <a:rPr lang="en-US" dirty="0"/>
              <a:t> </a:t>
            </a:r>
            <a:r>
              <a:rPr lang="en-US" dirty="0" err="1"/>
              <a:t>elektromos</a:t>
            </a:r>
            <a:r>
              <a:rPr lang="en-US" dirty="0"/>
              <a:t> </a:t>
            </a:r>
            <a:r>
              <a:rPr lang="en-US" dirty="0" err="1"/>
              <a:t>kisülés</a:t>
            </a:r>
            <a:r>
              <a:rPr lang="en-US" dirty="0"/>
              <a:t>. </a:t>
            </a:r>
            <a:endParaRPr lang="hu-HU" dirty="0"/>
          </a:p>
          <a:p>
            <a:pPr algn="just">
              <a:spcBef>
                <a:spcPts val="1200"/>
              </a:spcBef>
            </a:pPr>
            <a:r>
              <a:rPr lang="en-US" dirty="0" err="1"/>
              <a:t>Zivatarok</a:t>
            </a:r>
            <a:r>
              <a:rPr lang="en-US" dirty="0"/>
              <a:t> </a:t>
            </a:r>
            <a:r>
              <a:rPr lang="en-US" dirty="0" err="1"/>
              <a:t>idején</a:t>
            </a:r>
            <a:r>
              <a:rPr lang="en-US" dirty="0"/>
              <a:t> a </a:t>
            </a:r>
            <a:r>
              <a:rPr lang="en-US" dirty="0" err="1"/>
              <a:t>villám</a:t>
            </a:r>
            <a:r>
              <a:rPr lang="en-US" dirty="0"/>
              <a:t> </a:t>
            </a:r>
            <a:r>
              <a:rPr lang="en-US" dirty="0" err="1"/>
              <a:t>létrejöhet</a:t>
            </a:r>
            <a:r>
              <a:rPr lang="en-US" dirty="0"/>
              <a:t>:</a:t>
            </a:r>
            <a:endParaRPr lang="hu-HU" dirty="0"/>
          </a:p>
          <a:p>
            <a:pPr marL="633413" indent="-293688" algn="just">
              <a:spcBef>
                <a:spcPts val="1200"/>
              </a:spcBef>
              <a:buFont typeface="Symbol" panose="05050102010706020507" pitchFamily="18" charset="2"/>
              <a:buChar char=""/>
            </a:pPr>
            <a:r>
              <a:rPr lang="en-US" dirty="0" err="1"/>
              <a:t>egy</a:t>
            </a:r>
            <a:r>
              <a:rPr lang="en-US" dirty="0"/>
              <a:t> </a:t>
            </a:r>
            <a:r>
              <a:rPr lang="en-US" dirty="0" err="1"/>
              <a:t>felhőn</a:t>
            </a:r>
            <a:r>
              <a:rPr lang="en-US" dirty="0"/>
              <a:t> </a:t>
            </a:r>
            <a:r>
              <a:rPr lang="en-US" dirty="0" err="1"/>
              <a:t>belül</a:t>
            </a:r>
            <a:r>
              <a:rPr lang="en-US" dirty="0"/>
              <a:t>, </a:t>
            </a:r>
            <a:endParaRPr lang="hu-HU" dirty="0"/>
          </a:p>
          <a:p>
            <a:pPr marL="633413" indent="-293688" algn="just">
              <a:spcBef>
                <a:spcPts val="1200"/>
              </a:spcBef>
              <a:buFont typeface="Symbol" panose="05050102010706020507" pitchFamily="18" charset="2"/>
              <a:buChar char=""/>
            </a:pPr>
            <a:r>
              <a:rPr lang="en-US" dirty="0" err="1"/>
              <a:t>felhők</a:t>
            </a:r>
            <a:r>
              <a:rPr lang="en-US" dirty="0"/>
              <a:t> </a:t>
            </a:r>
            <a:r>
              <a:rPr lang="en-US" dirty="0" err="1"/>
              <a:t>között</a:t>
            </a:r>
            <a:r>
              <a:rPr lang="en-US" dirty="0"/>
              <a:t>, </a:t>
            </a:r>
            <a:endParaRPr lang="hu-HU" dirty="0"/>
          </a:p>
          <a:p>
            <a:pPr marL="633413" indent="-293688" algn="just">
              <a:spcBef>
                <a:spcPts val="1200"/>
              </a:spcBef>
              <a:buFont typeface="Symbol" panose="05050102010706020507" pitchFamily="18" charset="2"/>
              <a:buChar char=""/>
            </a:pPr>
            <a:r>
              <a:rPr lang="en-US" dirty="0" err="1"/>
              <a:t>egy</a:t>
            </a:r>
            <a:r>
              <a:rPr lang="en-US" dirty="0"/>
              <a:t> </a:t>
            </a:r>
            <a:r>
              <a:rPr lang="en-US" dirty="0" err="1"/>
              <a:t>felhő</a:t>
            </a:r>
            <a:r>
              <a:rPr lang="en-US" dirty="0"/>
              <a:t> </a:t>
            </a:r>
            <a:r>
              <a:rPr lang="en-US" dirty="0" err="1"/>
              <a:t>és</a:t>
            </a:r>
            <a:r>
              <a:rPr lang="en-US" dirty="0"/>
              <a:t> a </a:t>
            </a:r>
            <a:r>
              <a:rPr lang="en-US" dirty="0" err="1"/>
              <a:t>levegő</a:t>
            </a:r>
            <a:r>
              <a:rPr lang="en-US" dirty="0"/>
              <a:t>, </a:t>
            </a:r>
            <a:r>
              <a:rPr lang="en-US" dirty="0" err="1"/>
              <a:t>illetve</a:t>
            </a:r>
            <a:r>
              <a:rPr lang="en-US" dirty="0"/>
              <a:t> </a:t>
            </a:r>
            <a:endParaRPr lang="hu-HU" dirty="0"/>
          </a:p>
          <a:p>
            <a:pPr marL="633413" indent="-293688" algn="just">
              <a:spcBef>
                <a:spcPts val="1200"/>
              </a:spcBef>
              <a:buFont typeface="Symbol" panose="05050102010706020507" pitchFamily="18" charset="2"/>
              <a:buChar char=""/>
            </a:pPr>
            <a:r>
              <a:rPr lang="en-US" dirty="0" err="1"/>
              <a:t>egy</a:t>
            </a:r>
            <a:r>
              <a:rPr lang="en-US" dirty="0"/>
              <a:t> </a:t>
            </a:r>
            <a:r>
              <a:rPr lang="en-US" dirty="0" err="1"/>
              <a:t>felhő</a:t>
            </a:r>
            <a:r>
              <a:rPr lang="en-US" dirty="0"/>
              <a:t> </a:t>
            </a:r>
            <a:r>
              <a:rPr lang="en-US" dirty="0" err="1"/>
              <a:t>vagy</a:t>
            </a:r>
            <a:r>
              <a:rPr lang="en-US" dirty="0"/>
              <a:t> a </a:t>
            </a:r>
            <a:r>
              <a:rPr lang="en-US" dirty="0" err="1"/>
              <a:t>földfelszín</a:t>
            </a:r>
            <a:r>
              <a:rPr lang="en-US" dirty="0"/>
              <a:t> </a:t>
            </a:r>
            <a:r>
              <a:rPr lang="en-US" dirty="0" err="1"/>
              <a:t>között</a:t>
            </a:r>
            <a:r>
              <a:rPr lang="en-US" dirty="0"/>
              <a:t> (</a:t>
            </a:r>
            <a:r>
              <a:rPr lang="en-US" dirty="0" err="1"/>
              <a:t>földvillám</a:t>
            </a:r>
            <a:r>
              <a:rPr lang="en-US" dirty="0"/>
              <a:t>). </a:t>
            </a:r>
            <a:endParaRPr lang="hu-HU" dirty="0"/>
          </a:p>
          <a:p>
            <a:pPr algn="just">
              <a:spcBef>
                <a:spcPts val="1200"/>
              </a:spcBef>
            </a:pPr>
            <a:r>
              <a:rPr lang="en-US" dirty="0" smtClean="0"/>
              <a:t>A </a:t>
            </a:r>
            <a:r>
              <a:rPr lang="en-US" dirty="0" err="1"/>
              <a:t>villámlást</a:t>
            </a:r>
            <a:r>
              <a:rPr lang="en-US" dirty="0"/>
              <a:t> </a:t>
            </a:r>
            <a:r>
              <a:rPr lang="en-US" dirty="0" err="1"/>
              <a:t>hő</a:t>
            </a:r>
            <a:r>
              <a:rPr lang="en-US" dirty="0"/>
              <a:t>-, </a:t>
            </a:r>
            <a:r>
              <a:rPr lang="en-US" dirty="0" err="1"/>
              <a:t>fény</a:t>
            </a:r>
            <a:r>
              <a:rPr lang="en-US" dirty="0"/>
              <a:t>- </a:t>
            </a:r>
            <a:r>
              <a:rPr lang="en-US" dirty="0" err="1"/>
              <a:t>és</a:t>
            </a:r>
            <a:r>
              <a:rPr lang="en-US" dirty="0"/>
              <a:t> </a:t>
            </a:r>
            <a:r>
              <a:rPr lang="en-US" dirty="0" err="1"/>
              <a:t>hangjelenség</a:t>
            </a:r>
            <a:r>
              <a:rPr lang="en-US" dirty="0"/>
              <a:t> (</a:t>
            </a:r>
            <a:r>
              <a:rPr lang="en-US" dirty="0" err="1"/>
              <a:t>mennydörgés</a:t>
            </a:r>
            <a:r>
              <a:rPr lang="en-US" dirty="0"/>
              <a:t>) </a:t>
            </a:r>
            <a:r>
              <a:rPr lang="en-US" dirty="0" err="1"/>
              <a:t>kíséri</a:t>
            </a:r>
            <a:r>
              <a:rPr lang="en-US" dirty="0"/>
              <a:t>.</a:t>
            </a:r>
            <a:endParaRPr lang="hu-HU" dirty="0"/>
          </a:p>
          <a:p>
            <a:pPr marL="45720" indent="0">
              <a:buNone/>
            </a:pPr>
            <a:endParaRPr lang="hu-HU" dirty="0"/>
          </a:p>
        </p:txBody>
      </p:sp>
      <p:sp>
        <p:nvSpPr>
          <p:cNvPr id="4" name="Sávnyíl 3">
            <a:hlinkClick r:id="rId3" action="ppaction://hlinksldjump" highlightClick="1">
              <a:snd r:embed="rId4" name="voltage.wav"/>
            </a:hlinkClick>
          </p:cNvPr>
          <p:cNvSpPr/>
          <p:nvPr/>
        </p:nvSpPr>
        <p:spPr>
          <a:xfrm>
            <a:off x="153875" y="6346642"/>
            <a:ext cx="409759" cy="228600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472" y="928670"/>
            <a:ext cx="3251200" cy="2438400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0151" y="171450"/>
            <a:ext cx="3911600" cy="2866644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663" y="4016192"/>
            <a:ext cx="2737725" cy="2286000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525" y="3743142"/>
            <a:ext cx="4248150" cy="2832100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007" y="971510"/>
            <a:ext cx="3251200" cy="2438400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7686" y="214290"/>
            <a:ext cx="3911600" cy="2866644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22131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0"/>
                            </p:stCondLst>
                            <p:childTnLst>
                              <p:par>
                                <p:cTn id="50" presetID="6" presetClass="exit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500"/>
                            </p:stCondLst>
                            <p:childTnLst>
                              <p:par>
                                <p:cTn id="5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500"/>
                            </p:stCondLst>
                            <p:childTnLst>
                              <p:par>
                                <p:cTn id="5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6500"/>
                            </p:stCondLst>
                            <p:childTnLst>
                              <p:par>
                                <p:cTn id="6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0"/>
                            </p:stCondLst>
                            <p:childTnLst>
                              <p:par>
                                <p:cTn id="6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8500"/>
                            </p:stCondLst>
                            <p:childTnLst>
                              <p:par>
                                <p:cTn id="7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500"/>
                            </p:stCondLst>
                            <p:childTnLst>
                              <p:par>
                                <p:cTn id="7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2500"/>
                            </p:stCondLst>
                            <p:childTnLst>
                              <p:par>
                                <p:cTn id="78" presetID="26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90" accel="50000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9">
                                          <p:stCondLst>
                                            <p:cond delay="91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" accel="50000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3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500"/>
                            </p:stCondLst>
                            <p:childTnLst>
                              <p:par>
                                <p:cTn id="9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4500"/>
                            </p:stCondLst>
                            <p:childTnLst>
                              <p:par>
                                <p:cTn id="10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5500"/>
                            </p:stCondLst>
                            <p:childTnLst>
                              <p:par>
                                <p:cTn id="1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300" dirty="0">
                <a:latin typeface="Monotype Corsiva" panose="03010101010201010101" pitchFamily="66" charset="0"/>
              </a:rPr>
              <a:t>A </a:t>
            </a:r>
            <a:r>
              <a:rPr lang="en-US" sz="5300" dirty="0" err="1">
                <a:latin typeface="Monotype Corsiva" panose="03010101010201010101" pitchFamily="66" charset="0"/>
              </a:rPr>
              <a:t>sarki</a:t>
            </a:r>
            <a:r>
              <a:rPr lang="en-US" sz="5300" dirty="0">
                <a:latin typeface="Monotype Corsiva" panose="03010101010201010101" pitchFamily="66" charset="0"/>
              </a:rPr>
              <a:t> </a:t>
            </a:r>
            <a:r>
              <a:rPr lang="en-US" sz="5300" dirty="0" err="1">
                <a:latin typeface="Monotype Corsiva" panose="03010101010201010101" pitchFamily="66" charset="0"/>
              </a:rPr>
              <a:t>fény</a:t>
            </a:r>
            <a:r>
              <a:rPr lang="hu-HU" dirty="0"/>
              <a:t/>
            </a:r>
            <a:br>
              <a:rPr lang="hu-HU" dirty="0"/>
            </a:b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90600" y="2802236"/>
            <a:ext cx="7315200" cy="3539527"/>
          </a:xfrm>
        </p:spPr>
        <p:txBody>
          <a:bodyPr>
            <a:normAutofit fontScale="85000" lnSpcReduction="20000"/>
          </a:bodyPr>
          <a:lstStyle/>
          <a:p>
            <a:pPr algn="just">
              <a:spcBef>
                <a:spcPts val="1200"/>
              </a:spcBef>
            </a:pPr>
            <a:r>
              <a:rPr lang="en-US" dirty="0" err="1"/>
              <a:t>Más</a:t>
            </a:r>
            <a:r>
              <a:rPr lang="en-US" dirty="0"/>
              <a:t> </a:t>
            </a:r>
            <a:r>
              <a:rPr lang="en-US" dirty="0" err="1"/>
              <a:t>néven</a:t>
            </a:r>
            <a:r>
              <a:rPr lang="en-US" dirty="0"/>
              <a:t> AURÓRA </a:t>
            </a:r>
            <a:r>
              <a:rPr lang="en-US" dirty="0" err="1"/>
              <a:t>vagy</a:t>
            </a:r>
            <a:r>
              <a:rPr lang="en-US" dirty="0"/>
              <a:t> AURORA POLARIS, </a:t>
            </a:r>
            <a:r>
              <a:rPr lang="en-US" dirty="0" err="1"/>
              <a:t>felsőlégköri</a:t>
            </a:r>
            <a:r>
              <a:rPr lang="en-US" dirty="0"/>
              <a:t> </a:t>
            </a:r>
            <a:r>
              <a:rPr lang="en-US" dirty="0" err="1"/>
              <a:t>fényjelenség</a:t>
            </a:r>
            <a:r>
              <a:rPr lang="en-US" dirty="0"/>
              <a:t>; </a:t>
            </a:r>
            <a:r>
              <a:rPr lang="en-US" dirty="0" err="1"/>
              <a:t>főként</a:t>
            </a:r>
            <a:r>
              <a:rPr lang="en-US" dirty="0"/>
              <a:t> a </a:t>
            </a:r>
            <a:r>
              <a:rPr lang="en-US" dirty="0" err="1"/>
              <a:t>magas</a:t>
            </a:r>
            <a:r>
              <a:rPr lang="en-US" dirty="0"/>
              <a:t> </a:t>
            </a:r>
            <a:r>
              <a:rPr lang="en-US" dirty="0" err="1"/>
              <a:t>szélességi</a:t>
            </a:r>
            <a:r>
              <a:rPr lang="en-US" dirty="0"/>
              <a:t> </a:t>
            </a:r>
            <a:r>
              <a:rPr lang="en-US" dirty="0" err="1"/>
              <a:t>fokokon</a:t>
            </a:r>
            <a:r>
              <a:rPr lang="en-US" dirty="0"/>
              <a:t> </a:t>
            </a:r>
            <a:r>
              <a:rPr lang="en-US" dirty="0" err="1"/>
              <a:t>figyelhető</a:t>
            </a:r>
            <a:r>
              <a:rPr lang="en-US" dirty="0"/>
              <a:t> meg. </a:t>
            </a:r>
            <a:endParaRPr lang="hu-HU" dirty="0"/>
          </a:p>
          <a:p>
            <a:pPr algn="just">
              <a:spcBef>
                <a:spcPts val="1200"/>
              </a:spcBef>
            </a:pPr>
            <a:r>
              <a:rPr lang="en-US" dirty="0"/>
              <a:t>A </a:t>
            </a:r>
            <a:r>
              <a:rPr lang="en-US" dirty="0" err="1"/>
              <a:t>légkörön</a:t>
            </a:r>
            <a:r>
              <a:rPr lang="en-US" dirty="0"/>
              <a:t> </a:t>
            </a:r>
            <a:r>
              <a:rPr lang="en-US" dirty="0" err="1"/>
              <a:t>kívülről</a:t>
            </a:r>
            <a:r>
              <a:rPr lang="en-US" dirty="0"/>
              <a:t> </a:t>
            </a:r>
            <a:r>
              <a:rPr lang="en-US" dirty="0" err="1"/>
              <a:t>érkező</a:t>
            </a:r>
            <a:r>
              <a:rPr lang="en-US" dirty="0"/>
              <a:t> </a:t>
            </a:r>
            <a:r>
              <a:rPr lang="en-US" dirty="0" err="1"/>
              <a:t>töltéshordozó</a:t>
            </a:r>
            <a:r>
              <a:rPr lang="en-US" dirty="0"/>
              <a:t> </a:t>
            </a:r>
            <a:r>
              <a:rPr lang="en-US" dirty="0" err="1"/>
              <a:t>részecskék</a:t>
            </a:r>
            <a:r>
              <a:rPr lang="en-US" dirty="0"/>
              <a:t> (</a:t>
            </a:r>
            <a:r>
              <a:rPr lang="en-US" dirty="0" err="1"/>
              <a:t>elektronok</a:t>
            </a:r>
            <a:r>
              <a:rPr lang="en-US" dirty="0"/>
              <a:t>, </a:t>
            </a:r>
            <a:r>
              <a:rPr lang="en-US" dirty="0" err="1"/>
              <a:t>protonok</a:t>
            </a:r>
            <a:r>
              <a:rPr lang="en-US" dirty="0"/>
              <a:t>) </a:t>
            </a:r>
            <a:r>
              <a:rPr lang="en-US" dirty="0" err="1"/>
              <a:t>és</a:t>
            </a:r>
            <a:r>
              <a:rPr lang="en-US" dirty="0"/>
              <a:t> a </a:t>
            </a:r>
            <a:r>
              <a:rPr lang="en-US" dirty="0" err="1"/>
              <a:t>felsőlégköri</a:t>
            </a:r>
            <a:r>
              <a:rPr lang="en-US" dirty="0"/>
              <a:t> </a:t>
            </a:r>
            <a:r>
              <a:rPr lang="en-US" dirty="0" err="1"/>
              <a:t>atomok</a:t>
            </a:r>
            <a:r>
              <a:rPr lang="en-US" dirty="0"/>
              <a:t> </a:t>
            </a:r>
            <a:r>
              <a:rPr lang="en-US" dirty="0" err="1"/>
              <a:t>kölcsönhatásai</a:t>
            </a:r>
            <a:r>
              <a:rPr lang="en-US" dirty="0"/>
              <a:t> </a:t>
            </a:r>
            <a:r>
              <a:rPr lang="en-US" dirty="0" err="1"/>
              <a:t>révén</a:t>
            </a:r>
            <a:r>
              <a:rPr lang="en-US" dirty="0"/>
              <a:t> </a:t>
            </a:r>
            <a:r>
              <a:rPr lang="en-US" dirty="0" err="1"/>
              <a:t>jön</a:t>
            </a:r>
            <a:r>
              <a:rPr lang="en-US" dirty="0"/>
              <a:t> </a:t>
            </a:r>
            <a:r>
              <a:rPr lang="en-US" dirty="0" err="1"/>
              <a:t>létre</a:t>
            </a:r>
            <a:r>
              <a:rPr lang="en-US" dirty="0"/>
              <a:t>. </a:t>
            </a:r>
            <a:r>
              <a:rPr lang="en-US" dirty="0" err="1"/>
              <a:t>Ilyen</a:t>
            </a:r>
            <a:r>
              <a:rPr lang="en-US" dirty="0"/>
              <a:t> </a:t>
            </a:r>
            <a:r>
              <a:rPr lang="en-US" dirty="0" err="1"/>
              <a:t>kölcsönhatások</a:t>
            </a:r>
            <a:r>
              <a:rPr lang="en-US" dirty="0"/>
              <a:t> </a:t>
            </a:r>
            <a:r>
              <a:rPr lang="en-US" dirty="0" err="1"/>
              <a:t>zajlanak</a:t>
            </a:r>
            <a:r>
              <a:rPr lang="en-US" dirty="0"/>
              <a:t> le a </a:t>
            </a:r>
            <a:r>
              <a:rPr lang="en-US" dirty="0" err="1"/>
              <a:t>Föld</a:t>
            </a:r>
            <a:r>
              <a:rPr lang="en-US" dirty="0"/>
              <a:t> </a:t>
            </a:r>
            <a:r>
              <a:rPr lang="en-US" dirty="0" err="1"/>
              <a:t>mág­neses</a:t>
            </a:r>
            <a:r>
              <a:rPr lang="en-US" dirty="0"/>
              <a:t> </a:t>
            </a:r>
            <a:r>
              <a:rPr lang="en-US" dirty="0" err="1"/>
              <a:t>pólusait</a:t>
            </a:r>
            <a:r>
              <a:rPr lang="en-US" dirty="0"/>
              <a:t> </a:t>
            </a:r>
            <a:r>
              <a:rPr lang="en-US" dirty="0" err="1"/>
              <a:t>körülvevő</a:t>
            </a:r>
            <a:r>
              <a:rPr lang="en-US" dirty="0"/>
              <a:t> </a:t>
            </a:r>
            <a:r>
              <a:rPr lang="en-US" dirty="0" err="1"/>
              <a:t>zónákban</a:t>
            </a:r>
            <a:r>
              <a:rPr lang="en-US" dirty="0"/>
              <a:t>. </a:t>
            </a:r>
            <a:endParaRPr lang="hu-HU" dirty="0"/>
          </a:p>
          <a:p>
            <a:pPr marL="45720" indent="0">
              <a:buNone/>
            </a:pPr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3620" y="4460158"/>
            <a:ext cx="3181350" cy="2299724"/>
          </a:xfrm>
          <a:prstGeom prst="rect">
            <a:avLst/>
          </a:prstGeom>
          <a:ln w="19050" cap="sq">
            <a:solidFill>
              <a:srgbClr val="FF86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0603" y="294558"/>
            <a:ext cx="3505201" cy="2283542"/>
          </a:xfrm>
          <a:prstGeom prst="rect">
            <a:avLst/>
          </a:prstGeom>
          <a:ln w="19050" cap="sq">
            <a:solidFill>
              <a:srgbClr val="FF86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826" y="294558"/>
            <a:ext cx="3237271" cy="2283542"/>
          </a:xfrm>
          <a:prstGeom prst="rect">
            <a:avLst/>
          </a:prstGeom>
          <a:ln w="19050" cap="sq">
            <a:solidFill>
              <a:srgbClr val="FF86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0" y="4460158"/>
            <a:ext cx="3141133" cy="2299724"/>
          </a:xfrm>
          <a:prstGeom prst="rect">
            <a:avLst/>
          </a:prstGeom>
          <a:ln w="19050" cap="sq">
            <a:solidFill>
              <a:srgbClr val="FF86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Sávnyíl 8">
            <a:hlinkClick r:id="rId6" action="ppaction://hlinksldjump" highlightClick="1">
              <a:snd r:embed="rId7" name="voltage.wav"/>
            </a:hlinkClick>
          </p:cNvPr>
          <p:cNvSpPr/>
          <p:nvPr/>
        </p:nvSpPr>
        <p:spPr>
          <a:xfrm>
            <a:off x="153875" y="6346642"/>
            <a:ext cx="409759" cy="228600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6419" y="2438400"/>
            <a:ext cx="3974382" cy="2236745"/>
          </a:xfrm>
          <a:prstGeom prst="rect">
            <a:avLst/>
          </a:prstGeom>
          <a:ln w="19050" cap="sq">
            <a:solidFill>
              <a:srgbClr val="FF86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101870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xit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500"/>
                            </p:stCondLst>
                            <p:childTnLst>
                              <p:par>
                                <p:cTn id="21" presetID="6" presetClass="exit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000"/>
                            </p:stCondLst>
                            <p:childTnLst>
                              <p:par>
                                <p:cTn id="5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300" dirty="0" err="1">
                <a:latin typeface="Monotype Corsiva" panose="03010101010201010101" pitchFamily="66" charset="0"/>
              </a:rPr>
              <a:t>Élő</a:t>
            </a:r>
            <a:r>
              <a:rPr lang="en-US" sz="5300" dirty="0">
                <a:latin typeface="Monotype Corsiva" panose="03010101010201010101" pitchFamily="66" charset="0"/>
              </a:rPr>
              <a:t> </a:t>
            </a:r>
            <a:r>
              <a:rPr lang="en-US" sz="5300" dirty="0" err="1">
                <a:latin typeface="Monotype Corsiva" panose="03010101010201010101" pitchFamily="66" charset="0"/>
              </a:rPr>
              <a:t>fényforrások</a:t>
            </a:r>
            <a:r>
              <a:rPr lang="hu-HU" dirty="0"/>
              <a:t/>
            </a:r>
            <a:br>
              <a:rPr lang="hu-HU" dirty="0"/>
            </a:br>
            <a:endParaRPr lang="hu-HU" dirty="0"/>
          </a:p>
        </p:txBody>
      </p:sp>
      <p:sp>
        <p:nvSpPr>
          <p:cNvPr id="4" name="Tartalom helye 3"/>
          <p:cNvSpPr>
            <a:spLocks noGrp="1"/>
          </p:cNvSpPr>
          <p:nvPr>
            <p:ph idx="1"/>
          </p:nvPr>
        </p:nvSpPr>
        <p:spPr>
          <a:xfrm>
            <a:off x="990600" y="2807115"/>
            <a:ext cx="7315200" cy="3539527"/>
          </a:xfrm>
        </p:spPr>
        <p:txBody>
          <a:bodyPr>
            <a:normAutofit fontScale="85000" lnSpcReduction="20000"/>
          </a:bodyPr>
          <a:lstStyle/>
          <a:p>
            <a:pPr algn="just">
              <a:spcAft>
                <a:spcPts val="1800"/>
              </a:spcAft>
            </a:pPr>
            <a:r>
              <a:rPr lang="en-US" dirty="0"/>
              <a:t>A </a:t>
            </a:r>
            <a:r>
              <a:rPr lang="en-US" dirty="0" err="1"/>
              <a:t>biolumineszcencia</a:t>
            </a:r>
            <a:r>
              <a:rPr lang="en-US" dirty="0"/>
              <a:t> </a:t>
            </a:r>
            <a:r>
              <a:rPr lang="en-US" dirty="0" err="1"/>
              <a:t>az</a:t>
            </a:r>
            <a:r>
              <a:rPr lang="en-US" dirty="0"/>
              <a:t> </a:t>
            </a:r>
            <a:r>
              <a:rPr lang="en-US" dirty="0" err="1"/>
              <a:t>élő</a:t>
            </a:r>
            <a:r>
              <a:rPr lang="en-US" dirty="0"/>
              <a:t> </a:t>
            </a:r>
            <a:r>
              <a:rPr lang="en-US" dirty="0" err="1"/>
              <a:t>szervezet</a:t>
            </a:r>
            <a:r>
              <a:rPr lang="en-US" dirty="0"/>
              <a:t> </a:t>
            </a:r>
            <a:r>
              <a:rPr lang="en-US" dirty="0" err="1"/>
              <a:t>által</a:t>
            </a:r>
            <a:r>
              <a:rPr lang="en-US" dirty="0"/>
              <a:t> </a:t>
            </a:r>
            <a:r>
              <a:rPr lang="en-US" dirty="0" err="1"/>
              <a:t>történő</a:t>
            </a:r>
            <a:r>
              <a:rPr lang="en-US" dirty="0"/>
              <a:t> </a:t>
            </a:r>
            <a:r>
              <a:rPr lang="en-US" dirty="0" err="1"/>
              <a:t>fénykibocsátás</a:t>
            </a:r>
            <a:r>
              <a:rPr lang="en-US" dirty="0"/>
              <a:t>, </a:t>
            </a:r>
            <a:r>
              <a:rPr lang="en-US" dirty="0" err="1"/>
              <a:t>amelynek</a:t>
            </a:r>
            <a:r>
              <a:rPr lang="en-US" dirty="0"/>
              <a:t> </a:t>
            </a:r>
            <a:r>
              <a:rPr lang="en-US" dirty="0" err="1"/>
              <a:t>során</a:t>
            </a:r>
            <a:r>
              <a:rPr lang="en-US" dirty="0"/>
              <a:t> a </a:t>
            </a:r>
            <a:r>
              <a:rPr lang="en-US" dirty="0" err="1"/>
              <a:t>biokémiai</a:t>
            </a:r>
            <a:r>
              <a:rPr lang="en-US" dirty="0"/>
              <a:t> </a:t>
            </a:r>
            <a:r>
              <a:rPr lang="en-US" dirty="0" err="1"/>
              <a:t>energia</a:t>
            </a:r>
            <a:r>
              <a:rPr lang="en-US" dirty="0"/>
              <a:t> </a:t>
            </a:r>
            <a:r>
              <a:rPr lang="en-US" dirty="0" err="1"/>
              <a:t>közvetlenül</a:t>
            </a:r>
            <a:r>
              <a:rPr lang="en-US" dirty="0"/>
              <a:t>, </a:t>
            </a:r>
            <a:r>
              <a:rPr lang="en-US" dirty="0" err="1"/>
              <a:t>hő</a:t>
            </a:r>
            <a:r>
              <a:rPr lang="en-US" dirty="0"/>
              <a:t> </a:t>
            </a:r>
            <a:r>
              <a:rPr lang="en-US" dirty="0" err="1"/>
              <a:t>fejlődése</a:t>
            </a:r>
            <a:r>
              <a:rPr lang="en-US" dirty="0"/>
              <a:t> </a:t>
            </a:r>
            <a:r>
              <a:rPr lang="en-US" dirty="0" err="1"/>
              <a:t>nélkül</a:t>
            </a:r>
            <a:r>
              <a:rPr lang="en-US" dirty="0"/>
              <a:t>, </a:t>
            </a:r>
            <a:r>
              <a:rPr lang="en-US" dirty="0" err="1"/>
              <a:t>fényenergiává</a:t>
            </a:r>
            <a:r>
              <a:rPr lang="en-US" dirty="0"/>
              <a:t> </a:t>
            </a:r>
            <a:r>
              <a:rPr lang="en-US" dirty="0" err="1"/>
              <a:t>alakul</a:t>
            </a:r>
            <a:r>
              <a:rPr lang="en-US" dirty="0"/>
              <a:t> </a:t>
            </a:r>
            <a:r>
              <a:rPr lang="en-US" dirty="0" err="1"/>
              <a:t>át</a:t>
            </a:r>
            <a:r>
              <a:rPr lang="en-US" dirty="0"/>
              <a:t>.</a:t>
            </a:r>
            <a:endParaRPr lang="hu-HU" dirty="0"/>
          </a:p>
          <a:p>
            <a:pPr algn="just"/>
            <a:r>
              <a:rPr lang="en-US" dirty="0" err="1"/>
              <a:t>Számos</a:t>
            </a:r>
            <a:r>
              <a:rPr lang="en-US" dirty="0"/>
              <a:t> </a:t>
            </a:r>
            <a:r>
              <a:rPr lang="en-US" dirty="0" err="1"/>
              <a:t>lumineszkáló</a:t>
            </a:r>
            <a:r>
              <a:rPr lang="en-US" dirty="0"/>
              <a:t> (</a:t>
            </a:r>
            <a:r>
              <a:rPr lang="en-US" dirty="0" err="1"/>
              <a:t>világító</a:t>
            </a:r>
            <a:r>
              <a:rPr lang="en-US" dirty="0"/>
              <a:t>) </a:t>
            </a:r>
            <a:r>
              <a:rPr lang="en-US" dirty="0" err="1"/>
              <a:t>élőlény</a:t>
            </a:r>
            <a:r>
              <a:rPr lang="en-US" dirty="0"/>
              <a:t> </a:t>
            </a:r>
            <a:r>
              <a:rPr lang="en-US" dirty="0" err="1"/>
              <a:t>létezik</a:t>
            </a:r>
            <a:r>
              <a:rPr lang="en-US" dirty="0"/>
              <a:t>: </a:t>
            </a:r>
            <a:r>
              <a:rPr lang="en-US" dirty="0" err="1"/>
              <a:t>baktériumok</a:t>
            </a:r>
            <a:r>
              <a:rPr lang="en-US" dirty="0"/>
              <a:t>, </a:t>
            </a:r>
            <a:r>
              <a:rPr lang="en-US" dirty="0" err="1"/>
              <a:t>gombák</a:t>
            </a:r>
            <a:r>
              <a:rPr lang="en-US" dirty="0"/>
              <a:t>, </a:t>
            </a:r>
            <a:r>
              <a:rPr lang="en-US" dirty="0" err="1"/>
              <a:t>egysejtűek</a:t>
            </a:r>
            <a:r>
              <a:rPr lang="en-US" dirty="0"/>
              <a:t>, </a:t>
            </a:r>
            <a:r>
              <a:rPr lang="en-US" dirty="0" err="1"/>
              <a:t>hidrák</a:t>
            </a:r>
            <a:r>
              <a:rPr lang="en-US" dirty="0"/>
              <a:t>, </a:t>
            </a:r>
            <a:r>
              <a:rPr lang="en-US" dirty="0" err="1"/>
              <a:t>férgek</a:t>
            </a:r>
            <a:r>
              <a:rPr lang="en-US" dirty="0"/>
              <a:t>, </a:t>
            </a:r>
            <a:r>
              <a:rPr lang="en-US" dirty="0" err="1"/>
              <a:t>szivacsok</a:t>
            </a:r>
            <a:r>
              <a:rPr lang="en-US" dirty="0"/>
              <a:t>, </a:t>
            </a:r>
            <a:r>
              <a:rPr lang="en-US" dirty="0" err="1"/>
              <a:t>korallok</a:t>
            </a:r>
            <a:r>
              <a:rPr lang="en-US" dirty="0"/>
              <a:t>, </a:t>
            </a:r>
            <a:r>
              <a:rPr lang="en-US" dirty="0" err="1"/>
              <a:t>medúzák</a:t>
            </a:r>
            <a:r>
              <a:rPr lang="en-US" dirty="0"/>
              <a:t>, </a:t>
            </a:r>
            <a:r>
              <a:rPr lang="en-US" dirty="0" err="1"/>
              <a:t>rákok</a:t>
            </a:r>
            <a:r>
              <a:rPr lang="en-US" dirty="0"/>
              <a:t>, </a:t>
            </a:r>
            <a:r>
              <a:rPr lang="en-US" dirty="0" err="1"/>
              <a:t>kagylók</a:t>
            </a:r>
            <a:r>
              <a:rPr lang="en-US" dirty="0"/>
              <a:t>, </a:t>
            </a:r>
            <a:r>
              <a:rPr lang="en-US" dirty="0" err="1"/>
              <a:t>csigák</a:t>
            </a:r>
            <a:r>
              <a:rPr lang="en-US" dirty="0"/>
              <a:t>, </a:t>
            </a:r>
            <a:r>
              <a:rPr lang="en-US" dirty="0" err="1"/>
              <a:t>tintahalak</a:t>
            </a:r>
            <a:r>
              <a:rPr lang="en-US" dirty="0"/>
              <a:t>, </a:t>
            </a:r>
            <a:r>
              <a:rPr lang="en-US" dirty="0" err="1"/>
              <a:t>soklábúak</a:t>
            </a:r>
            <a:r>
              <a:rPr lang="en-US" dirty="0"/>
              <a:t> </a:t>
            </a:r>
            <a:r>
              <a:rPr lang="en-US" dirty="0" err="1"/>
              <a:t>és</a:t>
            </a:r>
            <a:r>
              <a:rPr lang="en-US" dirty="0"/>
              <a:t> </a:t>
            </a:r>
            <a:r>
              <a:rPr lang="en-US" dirty="0" err="1"/>
              <a:t>rovarok</a:t>
            </a:r>
            <a:r>
              <a:rPr lang="en-US" dirty="0"/>
              <a:t>.</a:t>
            </a:r>
            <a:endParaRPr lang="hu-HU" dirty="0"/>
          </a:p>
          <a:p>
            <a:pPr marL="45720" indent="0">
              <a:buNone/>
            </a:pPr>
            <a:endParaRPr lang="hu-HU" dirty="0"/>
          </a:p>
        </p:txBody>
      </p:sp>
      <p:sp>
        <p:nvSpPr>
          <p:cNvPr id="5" name="Sávnyíl 4">
            <a:hlinkClick r:id="rId2" action="ppaction://hlinksldjump" highlightClick="1">
              <a:snd r:embed="rId3" name="voltage.wav"/>
            </a:hlinkClick>
          </p:cNvPr>
          <p:cNvSpPr/>
          <p:nvPr/>
        </p:nvSpPr>
        <p:spPr>
          <a:xfrm>
            <a:off x="153875" y="6346642"/>
            <a:ext cx="409759" cy="228600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98839" y="2458749"/>
            <a:ext cx="3303405" cy="2217717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5430" y="4736188"/>
            <a:ext cx="2325976" cy="202297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98839" y="313725"/>
            <a:ext cx="2515071" cy="165549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598" y="2254994"/>
            <a:ext cx="1723710" cy="262522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1" name="Kép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81800" y="2355161"/>
            <a:ext cx="1625536" cy="2424891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2" name="Kép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3237" y="313725"/>
            <a:ext cx="2324099" cy="174621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3" name="Kép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598" y="313725"/>
            <a:ext cx="2249039" cy="171476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4" name="Kép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0693" y="5057397"/>
            <a:ext cx="2211661" cy="1487069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5" name="Kép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2244" y="5057398"/>
            <a:ext cx="2105092" cy="1550088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xmlns="" val="285824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6" presetClass="exit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25" presetID="14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5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1500"/>
                            </p:stCondLst>
                            <p:childTnLst>
                              <p:par>
                                <p:cTn id="7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300" dirty="0">
                <a:latin typeface="Monotype Corsiva" panose="03010101010201010101" pitchFamily="66" charset="0"/>
              </a:rPr>
              <a:t>A </a:t>
            </a:r>
            <a:r>
              <a:rPr lang="en-US" sz="5300" dirty="0" err="1">
                <a:latin typeface="Monotype Corsiva" panose="03010101010201010101" pitchFamily="66" charset="0"/>
              </a:rPr>
              <a:t>szivárvány</a:t>
            </a:r>
            <a:r>
              <a:rPr lang="hu-HU" dirty="0"/>
              <a:t/>
            </a:r>
            <a:br>
              <a:rPr lang="hu-HU" dirty="0"/>
            </a:b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Bef>
                <a:spcPts val="1200"/>
              </a:spcBef>
            </a:pPr>
            <a:r>
              <a:rPr lang="en-US" dirty="0"/>
              <a:t>A </a:t>
            </a:r>
            <a:r>
              <a:rPr lang="en-US" dirty="0" err="1"/>
              <a:t>szivárvány</a:t>
            </a:r>
            <a:r>
              <a:rPr lang="en-US" dirty="0"/>
              <a:t> </a:t>
            </a:r>
            <a:r>
              <a:rPr lang="en-US" dirty="0" err="1"/>
              <a:t>színes</a:t>
            </a:r>
            <a:r>
              <a:rPr lang="en-US" dirty="0"/>
              <a:t> </a:t>
            </a:r>
            <a:r>
              <a:rPr lang="en-US" dirty="0" err="1"/>
              <a:t>körívek</a:t>
            </a:r>
            <a:r>
              <a:rPr lang="en-US" dirty="0"/>
              <a:t> </a:t>
            </a:r>
            <a:r>
              <a:rPr lang="en-US" dirty="0" err="1"/>
              <a:t>sorozatából</a:t>
            </a:r>
            <a:r>
              <a:rPr lang="en-US" dirty="0"/>
              <a:t> </a:t>
            </a:r>
            <a:r>
              <a:rPr lang="en-US" dirty="0" err="1"/>
              <a:t>álló</a:t>
            </a:r>
            <a:r>
              <a:rPr lang="en-US" dirty="0"/>
              <a:t> </a:t>
            </a:r>
            <a:r>
              <a:rPr lang="en-US" dirty="0" err="1"/>
              <a:t>fényjelenség</a:t>
            </a:r>
            <a:r>
              <a:rPr lang="en-US" dirty="0"/>
              <a:t>; </a:t>
            </a:r>
            <a:r>
              <a:rPr lang="en-US" dirty="0" err="1"/>
              <a:t>akkor</a:t>
            </a:r>
            <a:r>
              <a:rPr lang="en-US" dirty="0"/>
              <a:t> </a:t>
            </a:r>
            <a:r>
              <a:rPr lang="en-US" dirty="0" err="1"/>
              <a:t>tűnik</a:t>
            </a:r>
            <a:r>
              <a:rPr lang="en-US" dirty="0"/>
              <a:t> </a:t>
            </a:r>
            <a:r>
              <a:rPr lang="en-US" dirty="0" err="1"/>
              <a:t>fel</a:t>
            </a:r>
            <a:r>
              <a:rPr lang="en-US" dirty="0"/>
              <a:t>, ha </a:t>
            </a:r>
            <a:r>
              <a:rPr lang="en-US" dirty="0" err="1"/>
              <a:t>egy</a:t>
            </a:r>
            <a:r>
              <a:rPr lang="en-US" dirty="0"/>
              <a:t> </a:t>
            </a:r>
            <a:r>
              <a:rPr lang="en-US" dirty="0" err="1"/>
              <a:t>távoli</a:t>
            </a:r>
            <a:r>
              <a:rPr lang="en-US" dirty="0"/>
              <a:t> </a:t>
            </a:r>
            <a:r>
              <a:rPr lang="en-US" dirty="0" err="1"/>
              <a:t>fényforrás</a:t>
            </a:r>
            <a:r>
              <a:rPr lang="en-US" dirty="0"/>
              <a:t> (</a:t>
            </a:r>
            <a:r>
              <a:rPr lang="en-US" dirty="0" err="1"/>
              <a:t>többnyire</a:t>
            </a:r>
            <a:r>
              <a:rPr lang="en-US" dirty="0"/>
              <a:t> a Nap) </a:t>
            </a:r>
            <a:r>
              <a:rPr lang="en-US" dirty="0" err="1"/>
              <a:t>fénye</a:t>
            </a:r>
            <a:r>
              <a:rPr lang="en-US" dirty="0"/>
              <a:t> </a:t>
            </a:r>
            <a:r>
              <a:rPr lang="en-US" dirty="0" err="1"/>
              <a:t>vetül</a:t>
            </a:r>
            <a:r>
              <a:rPr lang="en-US" dirty="0"/>
              <a:t> </a:t>
            </a:r>
            <a:r>
              <a:rPr lang="en-US" dirty="0" err="1"/>
              <a:t>az</a:t>
            </a:r>
            <a:r>
              <a:rPr lang="en-US" dirty="0"/>
              <a:t> </a:t>
            </a:r>
            <a:r>
              <a:rPr lang="en-US" dirty="0" err="1"/>
              <a:t>eső</a:t>
            </a:r>
            <a:r>
              <a:rPr lang="en-US" dirty="0"/>
              <a:t>, a </a:t>
            </a:r>
            <a:r>
              <a:rPr lang="en-US" dirty="0" err="1"/>
              <a:t>köd</a:t>
            </a:r>
            <a:r>
              <a:rPr lang="en-US" dirty="0"/>
              <a:t> </a:t>
            </a:r>
            <a:r>
              <a:rPr lang="en-US" dirty="0" err="1"/>
              <a:t>vagy</a:t>
            </a:r>
            <a:r>
              <a:rPr lang="en-US" dirty="0"/>
              <a:t> </a:t>
            </a:r>
            <a:r>
              <a:rPr lang="en-US" dirty="0" err="1"/>
              <a:t>valamilyen</a:t>
            </a:r>
            <a:r>
              <a:rPr lang="en-US" dirty="0"/>
              <a:t> </a:t>
            </a:r>
            <a:r>
              <a:rPr lang="en-US" dirty="0" err="1"/>
              <a:t>vízpermet</a:t>
            </a:r>
            <a:r>
              <a:rPr lang="en-US" dirty="0"/>
              <a:t> </a:t>
            </a:r>
            <a:r>
              <a:rPr lang="en-US" dirty="0" err="1"/>
              <a:t>finom</a:t>
            </a:r>
            <a:r>
              <a:rPr lang="en-US" dirty="0"/>
              <a:t> </a:t>
            </a:r>
            <a:r>
              <a:rPr lang="en-US" dirty="0" err="1"/>
              <a:t>cseppecskéire</a:t>
            </a:r>
            <a:r>
              <a:rPr lang="en-US" dirty="0" smtClean="0"/>
              <a:t>.</a:t>
            </a:r>
            <a:endParaRPr lang="hu-HU" dirty="0" smtClean="0"/>
          </a:p>
          <a:p>
            <a:pPr algn="just">
              <a:spcBef>
                <a:spcPts val="1200"/>
              </a:spcBef>
            </a:pPr>
            <a:r>
              <a:rPr lang="en-US" dirty="0" err="1" smtClean="0"/>
              <a:t>Mindig</a:t>
            </a:r>
            <a:r>
              <a:rPr lang="en-US" dirty="0" smtClean="0"/>
              <a:t> </a:t>
            </a:r>
            <a:r>
              <a:rPr lang="en-US" dirty="0"/>
              <a:t>a </a:t>
            </a:r>
            <a:r>
              <a:rPr lang="en-US" dirty="0" err="1"/>
              <a:t>Nappal</a:t>
            </a:r>
            <a:r>
              <a:rPr lang="en-US" dirty="0"/>
              <a:t> </a:t>
            </a:r>
            <a:r>
              <a:rPr lang="en-US" dirty="0" err="1"/>
              <a:t>ellentétes</a:t>
            </a:r>
            <a:r>
              <a:rPr lang="en-US" dirty="0"/>
              <a:t> </a:t>
            </a:r>
            <a:r>
              <a:rPr lang="en-US" dirty="0" err="1"/>
              <a:t>irányban</a:t>
            </a:r>
            <a:r>
              <a:rPr lang="en-US" dirty="0"/>
              <a:t> </a:t>
            </a:r>
            <a:r>
              <a:rPr lang="en-US" dirty="0" err="1"/>
              <a:t>látható</a:t>
            </a:r>
            <a:r>
              <a:rPr lang="en-US" dirty="0"/>
              <a:t>. </a:t>
            </a:r>
            <a:endParaRPr lang="hu-HU" dirty="0"/>
          </a:p>
          <a:p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1804" y="2376144"/>
            <a:ext cx="3817018" cy="238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3642" y="402323"/>
            <a:ext cx="1752600" cy="1096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9033" y="4773561"/>
            <a:ext cx="3086100" cy="193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1400" y="740287"/>
            <a:ext cx="2314575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54" y="370356"/>
            <a:ext cx="3086100" cy="193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236" y="4768660"/>
            <a:ext cx="3093936" cy="1935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67204" y="1870575"/>
            <a:ext cx="20574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Sávnyíl 10">
            <a:hlinkClick r:id="rId9" action="ppaction://hlinksldjump" highlightClick="1">
              <a:snd r:embed="rId10" name="voltage.wav"/>
            </a:hlinkClick>
          </p:cNvPr>
          <p:cNvSpPr/>
          <p:nvPr/>
        </p:nvSpPr>
        <p:spPr>
          <a:xfrm>
            <a:off x="153875" y="6346642"/>
            <a:ext cx="409759" cy="228600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942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6" presetClass="exit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500"/>
                            </p:stCondLst>
                            <p:childTnLst>
                              <p:par>
                                <p:cTn id="2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500"/>
                            </p:stCondLst>
                            <p:childTnLst>
                              <p:par>
                                <p:cTn id="30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35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4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850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ávnyíl 15">
            <a:hlinkClick r:id="rId3" action="ppaction://hlinksldjump" highlightClick="1">
              <a:snd r:embed="rId4" name="voltage.wav"/>
            </a:hlinkClick>
          </p:cNvPr>
          <p:cNvSpPr/>
          <p:nvPr/>
        </p:nvSpPr>
        <p:spPr>
          <a:xfrm>
            <a:off x="153875" y="6346642"/>
            <a:ext cx="409759" cy="228600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chemeClr val="tx1"/>
              </a:solidFill>
            </a:endParaRPr>
          </a:p>
        </p:txBody>
      </p:sp>
      <p:grpSp>
        <p:nvGrpSpPr>
          <p:cNvPr id="2" name="Csoportba foglalás 56"/>
          <p:cNvGrpSpPr/>
          <p:nvPr/>
        </p:nvGrpSpPr>
        <p:grpSpPr>
          <a:xfrm>
            <a:off x="488479" y="317087"/>
            <a:ext cx="8073575" cy="5877232"/>
            <a:chOff x="480183" y="271000"/>
            <a:chExt cx="8073575" cy="5877232"/>
          </a:xfrm>
        </p:grpSpPr>
        <p:sp>
          <p:nvSpPr>
            <p:cNvPr id="17" name="Téglalap 16"/>
            <p:cNvSpPr/>
            <p:nvPr/>
          </p:nvSpPr>
          <p:spPr>
            <a:xfrm>
              <a:off x="530512" y="280832"/>
              <a:ext cx="8023246" cy="5867400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5" name="Lekerekített téglalap 4"/>
            <p:cNvSpPr/>
            <p:nvPr/>
          </p:nvSpPr>
          <p:spPr>
            <a:xfrm>
              <a:off x="509250" y="1471763"/>
              <a:ext cx="3070246" cy="228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6" name="Lekerekített téglalap 5"/>
            <p:cNvSpPr/>
            <p:nvPr/>
          </p:nvSpPr>
          <p:spPr>
            <a:xfrm>
              <a:off x="6911831" y="4044129"/>
              <a:ext cx="1591598" cy="22122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7" name="Lekerekített téglalap 6"/>
            <p:cNvSpPr/>
            <p:nvPr/>
          </p:nvSpPr>
          <p:spPr>
            <a:xfrm>
              <a:off x="4382730" y="933447"/>
              <a:ext cx="1562100" cy="228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8" name="Lekerekített téglalap 7"/>
            <p:cNvSpPr/>
            <p:nvPr/>
          </p:nvSpPr>
          <p:spPr>
            <a:xfrm>
              <a:off x="4388629" y="1932651"/>
              <a:ext cx="2133600" cy="228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9" name="Lekerekített téglalap 8"/>
            <p:cNvSpPr/>
            <p:nvPr/>
          </p:nvSpPr>
          <p:spPr>
            <a:xfrm>
              <a:off x="6750829" y="1229645"/>
              <a:ext cx="1295400" cy="228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0" name="Lekerekített téglalap 9"/>
            <p:cNvSpPr/>
            <p:nvPr/>
          </p:nvSpPr>
          <p:spPr>
            <a:xfrm>
              <a:off x="480183" y="5605000"/>
              <a:ext cx="6423046" cy="228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1" name="Lekerekített téglalap 10"/>
            <p:cNvSpPr/>
            <p:nvPr/>
          </p:nvSpPr>
          <p:spPr>
            <a:xfrm>
              <a:off x="2140729" y="2161251"/>
              <a:ext cx="266700" cy="291034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2" name="Lekerekített téglalap 11"/>
            <p:cNvSpPr/>
            <p:nvPr/>
          </p:nvSpPr>
          <p:spPr>
            <a:xfrm>
              <a:off x="5445597" y="2709400"/>
              <a:ext cx="266700" cy="2362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4" name="Lekerekített téglalap 13"/>
            <p:cNvSpPr/>
            <p:nvPr/>
          </p:nvSpPr>
          <p:spPr>
            <a:xfrm>
              <a:off x="6522229" y="271000"/>
              <a:ext cx="228600" cy="118724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5" name="Lekerekített téglalap 14"/>
            <p:cNvSpPr/>
            <p:nvPr/>
          </p:nvSpPr>
          <p:spPr>
            <a:xfrm>
              <a:off x="6636529" y="2709401"/>
              <a:ext cx="266700" cy="2362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8" name="Lekerekített téglalap 17"/>
            <p:cNvSpPr/>
            <p:nvPr/>
          </p:nvSpPr>
          <p:spPr>
            <a:xfrm>
              <a:off x="2407429" y="2985932"/>
              <a:ext cx="1295400" cy="228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9" name="Lekerekített téglalap 18"/>
            <p:cNvSpPr/>
            <p:nvPr/>
          </p:nvSpPr>
          <p:spPr>
            <a:xfrm>
              <a:off x="2407429" y="4036755"/>
              <a:ext cx="1295400" cy="228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20" name="Lekerekített téglalap 19"/>
            <p:cNvSpPr/>
            <p:nvPr/>
          </p:nvSpPr>
          <p:spPr>
            <a:xfrm>
              <a:off x="6750829" y="5071601"/>
              <a:ext cx="152400" cy="533399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22" name="Ötágú csillag 21"/>
            <p:cNvSpPr/>
            <p:nvPr/>
          </p:nvSpPr>
          <p:spPr>
            <a:xfrm>
              <a:off x="7707630" y="5528800"/>
              <a:ext cx="513982" cy="457200"/>
            </a:xfrm>
            <a:prstGeom prst="star5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23" name="Lekerekített téglalap 22"/>
            <p:cNvSpPr/>
            <p:nvPr/>
          </p:nvSpPr>
          <p:spPr>
            <a:xfrm>
              <a:off x="936646" y="3502125"/>
              <a:ext cx="1202854" cy="228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25" name="Ellipszis 24"/>
            <p:cNvSpPr/>
            <p:nvPr/>
          </p:nvSpPr>
          <p:spPr>
            <a:xfrm>
              <a:off x="2733061" y="3511957"/>
              <a:ext cx="342900" cy="3429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30" name="Ellipszis 29"/>
            <p:cNvSpPr/>
            <p:nvPr/>
          </p:nvSpPr>
          <p:spPr>
            <a:xfrm>
              <a:off x="7055629" y="632950"/>
              <a:ext cx="342900" cy="3429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31" name="Ellipszis 30"/>
            <p:cNvSpPr/>
            <p:nvPr/>
          </p:nvSpPr>
          <p:spPr>
            <a:xfrm>
              <a:off x="7189594" y="3387825"/>
              <a:ext cx="342900" cy="3429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32" name="Ellipszis 31"/>
            <p:cNvSpPr/>
            <p:nvPr/>
          </p:nvSpPr>
          <p:spPr>
            <a:xfrm>
              <a:off x="4542135" y="1343945"/>
              <a:ext cx="342900" cy="3429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33" name="Ellipszis 32"/>
            <p:cNvSpPr/>
            <p:nvPr/>
          </p:nvSpPr>
          <p:spPr>
            <a:xfrm>
              <a:off x="7187751" y="4462000"/>
              <a:ext cx="342900" cy="3429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34" name="Ellipszis 33"/>
            <p:cNvSpPr/>
            <p:nvPr/>
          </p:nvSpPr>
          <p:spPr>
            <a:xfrm>
              <a:off x="2733061" y="4454010"/>
              <a:ext cx="342900" cy="342900"/>
            </a:xfrm>
            <a:prstGeom prst="ellipse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35" name="Lekerekített téglalap 34"/>
            <p:cNvSpPr/>
            <p:nvPr/>
          </p:nvSpPr>
          <p:spPr>
            <a:xfrm>
              <a:off x="4083829" y="915012"/>
              <a:ext cx="304800" cy="4267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36" name="Ellipszis 35"/>
            <p:cNvSpPr/>
            <p:nvPr/>
          </p:nvSpPr>
          <p:spPr>
            <a:xfrm>
              <a:off x="1672406" y="2928782"/>
              <a:ext cx="342900" cy="3429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</p:grpSp>
      <p:sp>
        <p:nvSpPr>
          <p:cNvPr id="21" name="Ötágú csillag 20"/>
          <p:cNvSpPr/>
          <p:nvPr/>
        </p:nvSpPr>
        <p:spPr>
          <a:xfrm>
            <a:off x="936645" y="586244"/>
            <a:ext cx="404597" cy="39329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59" name="Ellipszis 58"/>
          <p:cNvSpPr/>
          <p:nvPr/>
        </p:nvSpPr>
        <p:spPr>
          <a:xfrm>
            <a:off x="7143768" y="3357562"/>
            <a:ext cx="446140" cy="446140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0" name="Ellipszis 59"/>
          <p:cNvSpPr/>
          <p:nvPr/>
        </p:nvSpPr>
        <p:spPr>
          <a:xfrm>
            <a:off x="1672406" y="6347790"/>
            <a:ext cx="337370" cy="33737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1" name="Ellipszis 60"/>
          <p:cNvSpPr/>
          <p:nvPr/>
        </p:nvSpPr>
        <p:spPr>
          <a:xfrm>
            <a:off x="2187741" y="6347790"/>
            <a:ext cx="337370" cy="3373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2" name="Ellipszis 61"/>
          <p:cNvSpPr/>
          <p:nvPr/>
        </p:nvSpPr>
        <p:spPr>
          <a:xfrm>
            <a:off x="4500562" y="1357298"/>
            <a:ext cx="446140" cy="446140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3" name="Ellipszis 62"/>
          <p:cNvSpPr/>
          <p:nvPr/>
        </p:nvSpPr>
        <p:spPr>
          <a:xfrm>
            <a:off x="1643042" y="2928934"/>
            <a:ext cx="446140" cy="446140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5" name="Ellipszis 64"/>
          <p:cNvSpPr/>
          <p:nvPr/>
        </p:nvSpPr>
        <p:spPr>
          <a:xfrm>
            <a:off x="2741357" y="6344868"/>
            <a:ext cx="314080" cy="34029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7" name="Ellipszis 66"/>
          <p:cNvSpPr/>
          <p:nvPr/>
        </p:nvSpPr>
        <p:spPr>
          <a:xfrm>
            <a:off x="3187682" y="6322596"/>
            <a:ext cx="362564" cy="36256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8" name="Ellipszis 67"/>
          <p:cNvSpPr/>
          <p:nvPr/>
        </p:nvSpPr>
        <p:spPr>
          <a:xfrm>
            <a:off x="3654101" y="6322596"/>
            <a:ext cx="362564" cy="362564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9" name="Ellipszis 68"/>
          <p:cNvSpPr/>
          <p:nvPr/>
        </p:nvSpPr>
        <p:spPr>
          <a:xfrm>
            <a:off x="4165933" y="6335193"/>
            <a:ext cx="362564" cy="36256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0" name="Ellipszis 69"/>
          <p:cNvSpPr/>
          <p:nvPr/>
        </p:nvSpPr>
        <p:spPr>
          <a:xfrm>
            <a:off x="4653180" y="6335193"/>
            <a:ext cx="362564" cy="362564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1" name="Ellipszis 70"/>
          <p:cNvSpPr/>
          <p:nvPr/>
        </p:nvSpPr>
        <p:spPr>
          <a:xfrm>
            <a:off x="2714612" y="3500438"/>
            <a:ext cx="446140" cy="446140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2" name="Ellipszis 71"/>
          <p:cNvSpPr/>
          <p:nvPr/>
        </p:nvSpPr>
        <p:spPr>
          <a:xfrm>
            <a:off x="2714612" y="4429132"/>
            <a:ext cx="446140" cy="446140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6" name="Lekerekített téglalap 125"/>
          <p:cNvSpPr/>
          <p:nvPr/>
        </p:nvSpPr>
        <p:spPr>
          <a:xfrm>
            <a:off x="6643702" y="5072074"/>
            <a:ext cx="285752" cy="571504"/>
          </a:xfrm>
          <a:prstGeom prst="roundRect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5" name="Ellipszis 124"/>
          <p:cNvSpPr/>
          <p:nvPr/>
        </p:nvSpPr>
        <p:spPr>
          <a:xfrm>
            <a:off x="7000892" y="642918"/>
            <a:ext cx="446140" cy="446140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7" name="Lekerekített téglalap 126"/>
          <p:cNvSpPr/>
          <p:nvPr/>
        </p:nvSpPr>
        <p:spPr>
          <a:xfrm>
            <a:off x="6933157" y="5651087"/>
            <a:ext cx="541266" cy="1143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8" name="Ellipszis 127"/>
          <p:cNvSpPr/>
          <p:nvPr/>
        </p:nvSpPr>
        <p:spPr>
          <a:xfrm>
            <a:off x="7143768" y="4429132"/>
            <a:ext cx="446140" cy="446140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0" name="Ötágú csillag 129"/>
          <p:cNvSpPr/>
          <p:nvPr/>
        </p:nvSpPr>
        <p:spPr>
          <a:xfrm>
            <a:off x="7643834" y="5500702"/>
            <a:ext cx="586925" cy="549458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105731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7 -0.00602 L 0.56684 -0.0020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72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684 -0.00208 L 0.56389 0.1414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389 0.14144 L 0.67552 0.1414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7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7552 0.14144 L 0.67552 0.3525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7552 0.35255 L 0.67552 0.1525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7552 0.14144 L 0.43385 0.1192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83" y="-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3" presetClass="path" presetSubtype="0" accel="50000" decel="5000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385 0.11921 L 0.68385 0.15255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7552 0.14144 L 0.67552 0.23032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path" presetSubtype="0" accel="50000" decel="5000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7552 0.23032 L 0.40052 0.24144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052 0.24144 L 0.40052 0.67477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path" presetSubtype="0" accel="50000" decel="5000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052 0.67477 L -0.04115 0.6747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4" presetClass="path" presetSubtype="0" accel="50000" decel="5000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15 0.67477 L -0.04115 0.35255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3" presetClass="path" presetSubtype="0" accel="50000" decel="5000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15 0.35255 L 0.03385 0.35255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4" presetClass="path" presetSubtype="0" accel="50000" decel="5000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85 0.35255 L 0.03385 0.17477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3" presetClass="path" presetSubtype="0" accel="50000" decel="5000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85 0.17477 L 0.30052 0.17477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052 0.17477 L 0.30052 0.42477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path" presetSubtype="0" accel="50000" decel="5000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052 0.42477 L 0.24219 0.41921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63" presetClass="path" presetSubtype="0" accel="50000" decel="5000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219 0.41921 L 0.30052 0.41921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path" presetSubtype="0" accel="50000" decel="50000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052 0.42476 L 0.30052 0.56365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path" presetSubtype="0" accel="50000" decel="5000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052 0.56366 L 0.24219 0.56366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path" presetSubtype="0" accel="50000" decel="5000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219 0.56366 L 0.24219 0.67477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63" presetClass="path" presetSubtype="0" accel="50000" decel="5000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385 0.67477 L 0.55885 0.67477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64" presetClass="path" presetSubtype="0" accel="50000" decel="50000" fill="hold" grpId="2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5885 0.67477 L 0.55885 0.24144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63" presetClass="path" presetSubtype="0" accel="50000" decel="5000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5885 0.24144 L 0.78385 0.24144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64" presetClass="path" presetSubtype="0" accel="50000" decel="50000" fill="hold" grpId="2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8385 0.24144 L 0.78385 0.01921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path" presetSubtype="0" accel="50000" decel="50000" fill="hold" grpId="26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8385 0.01921 L 0.71719 0.01921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000"/>
                            </p:stCondLst>
                            <p:childTnLst>
                              <p:par>
                                <p:cTn id="1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63" presetClass="path" presetSubtype="0" accel="50000" decel="50000" fill="hold" grpId="27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719 0.01921 L 0.78385 0.01921 " pathEditMode="relative" rAng="0" ptsTypes="AA">
                                      <p:cBhvr>
                                        <p:cTn id="15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path" presetSubtype="0" accel="50000" decel="50000" fill="hold" grpId="28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8385 0.01921 L 0.78385 0.24144 " pathEditMode="relative" rAng="0" ptsTypes="AA">
                                      <p:cBhvr>
                                        <p:cTn id="15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5" presetClass="path" presetSubtype="0" accel="50000" decel="50000" fill="hold" grpId="29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8385 0.24144 L 0.55052 0.24144 " pathEditMode="relative" rAng="0" ptsTypes="AA">
                                      <p:cBhvr>
                                        <p:cTn id="15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2" presetClass="path" presetSubtype="0" accel="50000" decel="50000" fill="hold" grpId="3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5885 0.24144 L 0.55885 0.66366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63" presetClass="path" presetSubtype="0" accel="50000" decel="50000" fill="hold" grpId="3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5885 0.67477 L 0.68385 0.67477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64" presetClass="path" presetSubtype="0" accel="50000" decel="50000" fill="hold" grpId="3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8385 0.67477 L 0.68385 0.63032 " pathEditMode="relative" rAng="0" ptsTypes="AA">
                                      <p:cBhvr>
                                        <p:cTn id="17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path" presetSubtype="0" accel="50000" decel="50000" fill="hold" grpId="3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8385 0.67477 L 0.72552 0.7081 " pathEditMode="relative" rAng="0" ptsTypes="AA">
                                      <p:cBhvr>
                                        <p:cTn id="18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3" y="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000"/>
                            </p:stCondLst>
                            <p:childTnLst>
                              <p:par>
                                <p:cTn id="182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3" dur="250" autoRev="1" fill="remove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84" dur="250" autoRev="1" fill="remove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85" dur="250" autoRev="1" fill="remove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6" dur="250" autoRev="1" fill="remove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2"/>
                                            </p:cond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1" grpId="5" animBg="1"/>
      <p:bldP spid="21" grpId="6" animBg="1"/>
      <p:bldP spid="21" grpId="7" animBg="1"/>
      <p:bldP spid="21" grpId="8" animBg="1"/>
      <p:bldP spid="21" grpId="9" animBg="1"/>
      <p:bldP spid="21" grpId="10" animBg="1"/>
      <p:bldP spid="21" grpId="11" animBg="1"/>
      <p:bldP spid="21" grpId="12" animBg="1"/>
      <p:bldP spid="21" grpId="13" animBg="1"/>
      <p:bldP spid="21" grpId="14" animBg="1"/>
      <p:bldP spid="21" grpId="15" animBg="1"/>
      <p:bldP spid="21" grpId="16" animBg="1"/>
      <p:bldP spid="21" grpId="17" animBg="1"/>
      <p:bldP spid="21" grpId="18" animBg="1"/>
      <p:bldP spid="21" grpId="19" animBg="1"/>
      <p:bldP spid="21" grpId="20" animBg="1"/>
      <p:bldP spid="21" grpId="21" animBg="1"/>
      <p:bldP spid="21" grpId="22" animBg="1"/>
      <p:bldP spid="21" grpId="23" animBg="1"/>
      <p:bldP spid="21" grpId="24" animBg="1"/>
      <p:bldP spid="21" grpId="25" animBg="1"/>
      <p:bldP spid="21" grpId="26" animBg="1"/>
      <p:bldP spid="21" grpId="27" animBg="1"/>
      <p:bldP spid="21" grpId="28" animBg="1"/>
      <p:bldP spid="21" grpId="29" animBg="1"/>
      <p:bldP spid="21" grpId="30" animBg="1"/>
      <p:bldP spid="21" grpId="31" animBg="1"/>
      <p:bldP spid="21" grpId="32" animBg="1"/>
      <p:bldP spid="21" grpId="33" animBg="1"/>
      <p:bldP spid="59" grpId="0" animBg="1"/>
      <p:bldP spid="60" grpId="0" animBg="1"/>
      <p:bldP spid="61" grpId="0" animBg="1"/>
      <p:bldP spid="62" grpId="0" animBg="1"/>
      <p:bldP spid="63" grpId="0" animBg="1"/>
      <p:bldP spid="65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126" grpId="0" animBg="1"/>
      <p:bldP spid="125" grpId="0" animBg="1"/>
      <p:bldP spid="127" grpId="0" animBg="1"/>
      <p:bldP spid="128" grpId="0" animBg="1"/>
      <p:bldP spid="13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endület">
  <a:themeElements>
    <a:clrScheme name="Loggi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Lendület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Lendület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758</TotalTime>
  <Words>253</Words>
  <Application>Microsoft Office PowerPoint</Application>
  <PresentationFormat>Diavetítés a képernyőre (4:3 oldalarány)</PresentationFormat>
  <Paragraphs>31</Paragraphs>
  <Slides>8</Slides>
  <Notes>2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8</vt:i4>
      </vt:variant>
    </vt:vector>
  </HeadingPairs>
  <TitlesOfParts>
    <vt:vector size="9" baseType="lpstr">
      <vt:lpstr>Lendület</vt:lpstr>
      <vt:lpstr>Fény a természetben</vt:lpstr>
      <vt:lpstr>2. dia</vt:lpstr>
      <vt:lpstr>A fény </vt:lpstr>
      <vt:lpstr>A villám </vt:lpstr>
      <vt:lpstr>A sarki fény </vt:lpstr>
      <vt:lpstr>Élő fényforrások </vt:lpstr>
      <vt:lpstr>A szivárvány </vt:lpstr>
      <vt:lpstr>8. dia</vt:lpstr>
    </vt:vector>
  </TitlesOfParts>
  <Company>Unitate Scolara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bemutató</dc:title>
  <dc:creator>Bolyai</dc:creator>
  <cp:lastModifiedBy>Telepítő felhasználó</cp:lastModifiedBy>
  <cp:revision>75</cp:revision>
  <dcterms:created xsi:type="dcterms:W3CDTF">2015-05-02T15:40:03Z</dcterms:created>
  <dcterms:modified xsi:type="dcterms:W3CDTF">2015-05-07T13:58:14Z</dcterms:modified>
</cp:coreProperties>
</file>