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9" r:id="rId3"/>
    <p:sldId id="265" r:id="rId4"/>
    <p:sldId id="260" r:id="rId5"/>
    <p:sldId id="266" r:id="rId6"/>
    <p:sldId id="261" r:id="rId7"/>
    <p:sldId id="262" r:id="rId8"/>
    <p:sldId id="267" r:id="rId9"/>
    <p:sldId id="257" r:id="rId10"/>
    <p:sldId id="263" r:id="rId11"/>
    <p:sldId id="258" r:id="rId12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1604" autoAdjust="0"/>
  </p:normalViewPr>
  <p:slideViewPr>
    <p:cSldViewPr>
      <p:cViewPr varScale="1">
        <p:scale>
          <a:sx n="60" d="100"/>
          <a:sy n="60" d="100"/>
        </p:scale>
        <p:origin x="-43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08687-EB29-4458-8D32-A0E5394106A6}" type="datetimeFigureOut">
              <a:rPr lang="ro-RO" smtClean="0"/>
              <a:pPr/>
              <a:t>05.05.2016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37C6B-4D4A-4EF6-9115-8C95113DC3BA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08687-EB29-4458-8D32-A0E5394106A6}" type="datetimeFigureOut">
              <a:rPr lang="ro-RO" smtClean="0"/>
              <a:pPr/>
              <a:t>05.05.2016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37C6B-4D4A-4EF6-9115-8C95113DC3BA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08687-EB29-4458-8D32-A0E5394106A6}" type="datetimeFigureOut">
              <a:rPr lang="ro-RO" smtClean="0"/>
              <a:pPr/>
              <a:t>05.05.2016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37C6B-4D4A-4EF6-9115-8C95113DC3BA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716567-D01A-4B84-AB2D-A6BAA805E97C}" type="datetimeFigureOut">
              <a:rPr lang="ro-RO" smtClean="0"/>
              <a:pPr/>
              <a:t>05.05.2016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C8428-7382-4612-BA3B-4EEF9366713A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08687-EB29-4458-8D32-A0E5394106A6}" type="datetimeFigureOut">
              <a:rPr lang="ro-RO" smtClean="0"/>
              <a:pPr/>
              <a:t>05.05.2016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37C6B-4D4A-4EF6-9115-8C95113DC3BA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08687-EB29-4458-8D32-A0E5394106A6}" type="datetimeFigureOut">
              <a:rPr lang="ro-RO" smtClean="0"/>
              <a:pPr/>
              <a:t>05.05.2016</a:t>
            </a:fld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37C6B-4D4A-4EF6-9115-8C95113DC3BA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08687-EB29-4458-8D32-A0E5394106A6}" type="datetimeFigureOut">
              <a:rPr lang="ro-RO" smtClean="0"/>
              <a:pPr/>
              <a:t>05.05.2016</a:t>
            </a:fld>
            <a:endParaRPr lang="ro-R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37C6B-4D4A-4EF6-9115-8C95113DC3BA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08687-EB29-4458-8D32-A0E5394106A6}" type="datetimeFigureOut">
              <a:rPr lang="ro-RO" smtClean="0"/>
              <a:pPr/>
              <a:t>05.05.2016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37C6B-4D4A-4EF6-9115-8C95113DC3BA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08687-EB29-4458-8D32-A0E5394106A6}" type="datetimeFigureOut">
              <a:rPr lang="ro-RO" smtClean="0"/>
              <a:pPr/>
              <a:t>05.05.2016</a:t>
            </a:fld>
            <a:endParaRPr lang="ro-R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37C6B-4D4A-4EF6-9115-8C95113DC3BA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08687-EB29-4458-8D32-A0E5394106A6}" type="datetimeFigureOut">
              <a:rPr lang="ro-RO" smtClean="0"/>
              <a:pPr/>
              <a:t>05.05.2016</a:t>
            </a:fld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37C6B-4D4A-4EF6-9115-8C95113DC3BA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o-RO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08687-EB29-4458-8D32-A0E5394106A6}" type="datetimeFigureOut">
              <a:rPr lang="ro-RO" smtClean="0"/>
              <a:pPr/>
              <a:t>05.05.2016</a:t>
            </a:fld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37C6B-4D4A-4EF6-9115-8C95113DC3BA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208687-EB29-4458-8D32-A0E5394106A6}" type="datetimeFigureOut">
              <a:rPr lang="ro-RO" smtClean="0"/>
              <a:pPr/>
              <a:t>05.05.2016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937C6B-4D4A-4EF6-9115-8C95113DC3BA}" type="slidenum">
              <a:rPr lang="ro-RO" smtClean="0"/>
              <a:pPr/>
              <a:t>‹#›</a:t>
            </a:fld>
            <a:endParaRPr lang="ro-R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o-R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11" Type="http://schemas.openxmlformats.org/officeDocument/2006/relationships/image" Target="../media/image22.jpeg"/><Relationship Id="rId5" Type="http://schemas.openxmlformats.org/officeDocument/2006/relationships/image" Target="../media/image16.jpeg"/><Relationship Id="rId10" Type="http://schemas.openxmlformats.org/officeDocument/2006/relationships/image" Target="../media/image21.jpeg"/><Relationship Id="rId4" Type="http://schemas.openxmlformats.org/officeDocument/2006/relationships/image" Target="../media/image15.jpeg"/><Relationship Id="rId9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5576" y="2420888"/>
            <a:ext cx="7772400" cy="1470025"/>
          </a:xfrm>
        </p:spPr>
        <p:txBody>
          <a:bodyPr/>
          <a:lstStyle/>
          <a:p>
            <a:r>
              <a:rPr lang="ro-RO" dirty="0"/>
              <a:t>„Citius, Altius, Fortius</a:t>
            </a:r>
            <a:r>
              <a:rPr lang="ro-RO" dirty="0" smtClean="0"/>
              <a:t>”</a:t>
            </a:r>
            <a:endParaRPr lang="ro-RO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59632" y="4221088"/>
            <a:ext cx="7272808" cy="1752600"/>
          </a:xfrm>
        </p:spPr>
        <p:txBody>
          <a:bodyPr/>
          <a:lstStyle/>
          <a:p>
            <a:r>
              <a:rPr lang="hu-HU" dirty="0"/>
              <a:t>„Gyorsabban, Magasabbra, Erősebben”</a:t>
            </a:r>
            <a:endParaRPr lang="ro-RO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Olimpiai kabalák</a:t>
            </a:r>
            <a:endParaRPr lang="ro-R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400600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70000"/>
              </a:lnSpc>
              <a:spcBef>
                <a:spcPts val="0"/>
              </a:spcBef>
              <a:buNone/>
            </a:pPr>
            <a:r>
              <a:rPr lang="en-US" sz="2600" dirty="0" smtClean="0"/>
              <a:t>1968</a:t>
            </a:r>
            <a:r>
              <a:rPr lang="hu-HU" sz="2600" dirty="0" smtClean="0"/>
              <a:t> - </a:t>
            </a:r>
            <a:r>
              <a:rPr lang="ro-RO" sz="2600" dirty="0" smtClean="0"/>
              <a:t>Mexikóváros /Mexikó</a:t>
            </a:r>
            <a:endParaRPr lang="en-US" sz="2600" dirty="0" smtClean="0"/>
          </a:p>
          <a:p>
            <a:pPr marL="900113" indent="-900113">
              <a:lnSpc>
                <a:spcPct val="170000"/>
              </a:lnSpc>
              <a:spcBef>
                <a:spcPts val="0"/>
              </a:spcBef>
              <a:buNone/>
            </a:pPr>
            <a:r>
              <a:rPr lang="en-US" sz="2600" dirty="0" smtClean="0"/>
              <a:t>1972</a:t>
            </a:r>
            <a:r>
              <a:rPr lang="hu-HU" sz="2600" dirty="0" smtClean="0"/>
              <a:t>  - </a:t>
            </a:r>
            <a:r>
              <a:rPr lang="ro-RO" sz="2600" dirty="0" smtClean="0"/>
              <a:t>München / Német Szöv</a:t>
            </a:r>
            <a:r>
              <a:rPr lang="en-US" sz="2600" dirty="0" smtClean="0"/>
              <a:t>.</a:t>
            </a:r>
            <a:r>
              <a:rPr lang="ro-RO" sz="2600" dirty="0" smtClean="0"/>
              <a:t> Köztársaság</a:t>
            </a:r>
            <a:endParaRPr lang="en-US" sz="2600" dirty="0" smtClean="0"/>
          </a:p>
          <a:p>
            <a:pPr>
              <a:lnSpc>
                <a:spcPct val="170000"/>
              </a:lnSpc>
              <a:spcBef>
                <a:spcPts val="0"/>
              </a:spcBef>
              <a:buNone/>
            </a:pPr>
            <a:r>
              <a:rPr lang="en-US" sz="2600" dirty="0" smtClean="0"/>
              <a:t>1976</a:t>
            </a:r>
            <a:r>
              <a:rPr lang="hu-HU" sz="2600" dirty="0" smtClean="0"/>
              <a:t> - </a:t>
            </a:r>
            <a:r>
              <a:rPr lang="ro-RO" sz="2600" dirty="0" smtClean="0"/>
              <a:t>Montreal /Kanada </a:t>
            </a:r>
            <a:endParaRPr lang="en-US" sz="2600" dirty="0" smtClean="0"/>
          </a:p>
          <a:p>
            <a:pPr>
              <a:lnSpc>
                <a:spcPct val="170000"/>
              </a:lnSpc>
              <a:spcBef>
                <a:spcPts val="0"/>
              </a:spcBef>
              <a:buNone/>
            </a:pPr>
            <a:r>
              <a:rPr lang="en-US" sz="2600" dirty="0" smtClean="0"/>
              <a:t>1980</a:t>
            </a:r>
            <a:r>
              <a:rPr lang="hu-HU" sz="2600" dirty="0" smtClean="0"/>
              <a:t> - </a:t>
            </a:r>
            <a:r>
              <a:rPr lang="ro-RO" sz="2600" dirty="0" smtClean="0"/>
              <a:t>Moszkva / Szovjetunió</a:t>
            </a:r>
            <a:endParaRPr lang="en-US" sz="2600" dirty="0" smtClean="0"/>
          </a:p>
          <a:p>
            <a:pPr>
              <a:lnSpc>
                <a:spcPct val="170000"/>
              </a:lnSpc>
              <a:spcBef>
                <a:spcPts val="0"/>
              </a:spcBef>
              <a:buNone/>
            </a:pPr>
            <a:r>
              <a:rPr lang="en-US" sz="2600" dirty="0" smtClean="0"/>
              <a:t>1984</a:t>
            </a:r>
            <a:r>
              <a:rPr lang="hu-HU" sz="2600" dirty="0" smtClean="0"/>
              <a:t> - </a:t>
            </a:r>
            <a:r>
              <a:rPr lang="ro-RO" sz="2600" dirty="0" smtClean="0"/>
              <a:t>Los Angeles / USA</a:t>
            </a:r>
            <a:endParaRPr lang="en-US" sz="2600" dirty="0" smtClean="0"/>
          </a:p>
          <a:p>
            <a:pPr>
              <a:lnSpc>
                <a:spcPct val="170000"/>
              </a:lnSpc>
              <a:spcBef>
                <a:spcPts val="0"/>
              </a:spcBef>
              <a:buNone/>
            </a:pPr>
            <a:r>
              <a:rPr lang="en-US" sz="2600" dirty="0" smtClean="0"/>
              <a:t>1988</a:t>
            </a:r>
            <a:r>
              <a:rPr lang="hu-HU" sz="2600" dirty="0" smtClean="0"/>
              <a:t> - </a:t>
            </a:r>
            <a:r>
              <a:rPr lang="ro-RO" sz="2600" dirty="0" smtClean="0"/>
              <a:t>Szöul / Dél-Korea</a:t>
            </a:r>
            <a:endParaRPr lang="en-US" sz="2600" dirty="0" smtClean="0"/>
          </a:p>
          <a:p>
            <a:pPr>
              <a:lnSpc>
                <a:spcPct val="170000"/>
              </a:lnSpc>
              <a:spcBef>
                <a:spcPts val="0"/>
              </a:spcBef>
              <a:buNone/>
            </a:pPr>
            <a:r>
              <a:rPr lang="en-US" sz="2600" dirty="0" smtClean="0"/>
              <a:t>1992</a:t>
            </a:r>
            <a:r>
              <a:rPr lang="hu-HU" sz="2600" dirty="0" smtClean="0"/>
              <a:t> - </a:t>
            </a:r>
            <a:r>
              <a:rPr lang="ro-RO" sz="2600" dirty="0" smtClean="0"/>
              <a:t>Barcelona / </a:t>
            </a:r>
            <a:r>
              <a:rPr lang="ro-RO" sz="2600" dirty="0" smtClean="0"/>
              <a:t>Spanyolország</a:t>
            </a:r>
            <a:endParaRPr lang="en-US" sz="2600" dirty="0" smtClean="0"/>
          </a:p>
          <a:p>
            <a:pPr>
              <a:lnSpc>
                <a:spcPct val="150000"/>
              </a:lnSpc>
              <a:buNone/>
            </a:pPr>
            <a:r>
              <a:rPr lang="en-US" sz="2600" dirty="0" smtClean="0"/>
              <a:t>1996</a:t>
            </a:r>
            <a:r>
              <a:rPr lang="hu-HU" sz="2600" dirty="0" smtClean="0"/>
              <a:t> </a:t>
            </a:r>
            <a:r>
              <a:rPr lang="hu-HU" sz="2600" dirty="0" smtClean="0"/>
              <a:t>- </a:t>
            </a:r>
            <a:r>
              <a:rPr lang="ro-RO" sz="2600" dirty="0" smtClean="0"/>
              <a:t>Atlanta / USA</a:t>
            </a:r>
            <a:endParaRPr lang="en-US" sz="2600" dirty="0" smtClean="0"/>
          </a:p>
          <a:p>
            <a:pPr>
              <a:lnSpc>
                <a:spcPct val="150000"/>
              </a:lnSpc>
              <a:buNone/>
            </a:pPr>
            <a:r>
              <a:rPr lang="en-US" sz="2600" dirty="0" smtClean="0"/>
              <a:t>2000</a:t>
            </a:r>
            <a:r>
              <a:rPr lang="hu-HU" sz="2600" dirty="0" smtClean="0"/>
              <a:t> - </a:t>
            </a:r>
            <a:r>
              <a:rPr lang="ro-RO" sz="2600" dirty="0" smtClean="0"/>
              <a:t>Sydney / Ausztrália</a:t>
            </a:r>
            <a:endParaRPr lang="en-US" sz="2600" dirty="0" smtClean="0"/>
          </a:p>
          <a:p>
            <a:pPr>
              <a:lnSpc>
                <a:spcPct val="150000"/>
              </a:lnSpc>
              <a:buNone/>
            </a:pPr>
            <a:r>
              <a:rPr lang="en-US" sz="2600" dirty="0" smtClean="0"/>
              <a:t>2004</a:t>
            </a:r>
            <a:r>
              <a:rPr lang="hu-HU" sz="2600" dirty="0" smtClean="0"/>
              <a:t> - </a:t>
            </a:r>
            <a:r>
              <a:rPr lang="ro-RO" sz="2600" dirty="0" smtClean="0"/>
              <a:t>Athén / Görögörszág</a:t>
            </a:r>
            <a:endParaRPr lang="en-US" sz="2600" dirty="0" smtClean="0"/>
          </a:p>
          <a:p>
            <a:pPr>
              <a:lnSpc>
                <a:spcPct val="170000"/>
              </a:lnSpc>
              <a:spcBef>
                <a:spcPts val="0"/>
              </a:spcBef>
              <a:buNone/>
            </a:pPr>
            <a:endParaRPr lang="en-US" sz="2600" dirty="0" smtClean="0"/>
          </a:p>
          <a:p>
            <a:endParaRPr lang="ro-RO" dirty="0"/>
          </a:p>
        </p:txBody>
      </p:sp>
      <p:pic>
        <p:nvPicPr>
          <p:cNvPr id="4" name="Picture 3" descr="http://www.evamagazin.hu/data/cikk/40/40859.1968.w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95960" y="-198784"/>
            <a:ext cx="1548040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http://www.evamagazin.hu/data/cikk/40/40860.1972_munich_waldi.w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0794" r="26955" b="14486"/>
          <a:stretch>
            <a:fillRect/>
          </a:stretch>
        </p:blipFill>
        <p:spPr bwMode="auto">
          <a:xfrm>
            <a:off x="6012160" y="637928"/>
            <a:ext cx="1800000" cy="1062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8" name="Picture 2" descr="http://www.currybet.net/images/articles/2008/olympic_dissent/1976_curious-poster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ECECEC"/>
              </a:clrFrom>
              <a:clrTo>
                <a:srgbClr val="ECECEC">
                  <a:alpha val="0"/>
                </a:srgbClr>
              </a:clrTo>
            </a:clrChange>
          </a:blip>
          <a:srcRect t="19077" r="770"/>
          <a:stretch>
            <a:fillRect/>
          </a:stretch>
        </p:blipFill>
        <p:spPr bwMode="auto">
          <a:xfrm>
            <a:off x="5436096" y="1646040"/>
            <a:ext cx="1245769" cy="1440000"/>
          </a:xfrm>
          <a:prstGeom prst="rect">
            <a:avLst/>
          </a:prstGeom>
          <a:noFill/>
        </p:spPr>
      </p:pic>
      <p:pic>
        <p:nvPicPr>
          <p:cNvPr id="7" name="Picture 6" descr="http://www.evamagazin.hu/data/cikk/40/40861.1980-moszkva.w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EBECF0"/>
              </a:clrFrom>
              <a:clrTo>
                <a:srgbClr val="EBECF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44008" y="2438128"/>
            <a:ext cx="1120641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http://www.evamagazin.hu/data/cikk/40/40867.sam1984jpg.w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5F6FA"/>
              </a:clrFrom>
              <a:clrTo>
                <a:srgbClr val="F5F6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96136" y="3086200"/>
            <a:ext cx="1113663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 descr="http://www.evamagazin.hu/data/cikk/40/40868.1988hodori.w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6484" r="33344"/>
          <a:stretch>
            <a:fillRect/>
          </a:stretch>
        </p:blipFill>
        <p:spPr bwMode="auto">
          <a:xfrm>
            <a:off x="4572000" y="3734272"/>
            <a:ext cx="1116578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 descr="http://www.evamagazin.hu/data/cikk/40/40862.1992_barcelona.w.jp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04248" y="4094312"/>
            <a:ext cx="1438736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mascot olympic games 1996 atlanta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964488" y="4814392"/>
            <a:ext cx="1179512" cy="1179512"/>
          </a:xfrm>
          <a:prstGeom prst="rect">
            <a:avLst/>
          </a:prstGeom>
          <a:noFill/>
        </p:spPr>
      </p:pic>
      <p:pic>
        <p:nvPicPr>
          <p:cNvPr id="12" name="Picture 11" descr="http://www.evamagazin.hu/data/cikk/40/40865.2000sydney.w.jpg"/>
          <p:cNvPicPr/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20072" y="5246440"/>
            <a:ext cx="1658463" cy="1179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2" descr="http://www.evamagazin.hu/data/cikk/40/40869.2004athen.w.jpg"/>
          <p:cNvPicPr/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-42" b="15385"/>
          <a:stretch>
            <a:fillRect/>
          </a:stretch>
        </p:blipFill>
        <p:spPr bwMode="auto">
          <a:xfrm>
            <a:off x="6732240" y="5678488"/>
            <a:ext cx="1178275" cy="1179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Olimpiai kabalák</a:t>
            </a:r>
            <a:endParaRPr lang="ro-R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sz="2600" dirty="0" smtClean="0"/>
              <a:t>2008</a:t>
            </a:r>
            <a:r>
              <a:rPr lang="hu-HU" sz="2600" dirty="0" smtClean="0"/>
              <a:t> </a:t>
            </a:r>
            <a:r>
              <a:rPr lang="hu-HU" sz="2600" dirty="0" smtClean="0"/>
              <a:t>- </a:t>
            </a:r>
            <a:r>
              <a:rPr lang="ro-RO" sz="2600" dirty="0" smtClean="0"/>
              <a:t>Peking </a:t>
            </a:r>
            <a:r>
              <a:rPr lang="ro-RO" sz="2600" dirty="0"/>
              <a:t>/ </a:t>
            </a:r>
            <a:r>
              <a:rPr lang="ro-RO" sz="2600" dirty="0" smtClean="0"/>
              <a:t>Kína</a:t>
            </a:r>
            <a:endParaRPr lang="en-US" sz="2600" dirty="0" smtClean="0"/>
          </a:p>
          <a:p>
            <a:pPr>
              <a:lnSpc>
                <a:spcPct val="150000"/>
              </a:lnSpc>
              <a:buNone/>
            </a:pPr>
            <a:r>
              <a:rPr lang="en-US" sz="2600" dirty="0" smtClean="0"/>
              <a:t>2012</a:t>
            </a:r>
            <a:r>
              <a:rPr lang="hu-HU" sz="2600" dirty="0" smtClean="0"/>
              <a:t> </a:t>
            </a:r>
            <a:r>
              <a:rPr lang="hu-HU" sz="2600" dirty="0" smtClean="0"/>
              <a:t>- </a:t>
            </a:r>
            <a:r>
              <a:rPr lang="ro-RO" sz="2600" dirty="0" smtClean="0"/>
              <a:t>London </a:t>
            </a:r>
            <a:r>
              <a:rPr lang="ro-RO" sz="2600" dirty="0"/>
              <a:t>/ Nagy-Britannia</a:t>
            </a:r>
            <a:endParaRPr lang="en-US" sz="2600" dirty="0" smtClean="0"/>
          </a:p>
          <a:p>
            <a:pPr>
              <a:lnSpc>
                <a:spcPct val="150000"/>
              </a:lnSpc>
              <a:buNone/>
            </a:pPr>
            <a:r>
              <a:rPr lang="en-US" sz="2600" dirty="0" smtClean="0"/>
              <a:t>2016</a:t>
            </a:r>
            <a:r>
              <a:rPr lang="hu-HU" sz="2600" dirty="0" smtClean="0"/>
              <a:t> - </a:t>
            </a:r>
            <a:r>
              <a:rPr lang="ro-RO" sz="2600" dirty="0" smtClean="0"/>
              <a:t>Rio </a:t>
            </a:r>
            <a:r>
              <a:rPr lang="ro-RO" sz="2600" dirty="0"/>
              <a:t>de Janeiro / Brazília</a:t>
            </a:r>
            <a:endParaRPr lang="en-US" sz="2600" dirty="0" smtClean="0"/>
          </a:p>
        </p:txBody>
      </p:sp>
      <p:pic>
        <p:nvPicPr>
          <p:cNvPr id="12" name="Picture 11" descr="http://www.evamagazin.hu/data/cikk/40/40864.2008.w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14597" t="43178" r="13458" b="24843"/>
          <a:stretch>
            <a:fillRect/>
          </a:stretch>
        </p:blipFill>
        <p:spPr bwMode="auto">
          <a:xfrm>
            <a:off x="5220072" y="1052736"/>
            <a:ext cx="4320000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2" descr="http://www.evamagazin.hu/data/cikk/40/40870.2012wenlockesmandeville.w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20272" y="2420888"/>
            <a:ext cx="2485142" cy="18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4" descr="http://g02.s.alicdn.com/kf/HTB1zLQeHpXXXXbEXpXXq6xXFXXXi/202295273/HTB1zLQeHpXXXXbEXpXXq6xXFXXXi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44000" y="4005064"/>
            <a:ext cx="1800000" cy="180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</a:t>
            </a:r>
            <a:r>
              <a:rPr lang="ro-RO" dirty="0" smtClean="0"/>
              <a:t>limpiai eskű</a:t>
            </a:r>
            <a:endParaRPr lang="ro-R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o-RO" sz="2400" dirty="0" smtClean="0"/>
              <a:t>„</a:t>
            </a:r>
            <a:r>
              <a:rPr lang="ro-RO" sz="2400" dirty="0"/>
              <a:t>A legfontosabb dolog az olimpiai játékokban nem a </a:t>
            </a:r>
            <a:r>
              <a:rPr lang="ro-RO" sz="2400" dirty="0" smtClean="0"/>
              <a:t>gy</a:t>
            </a:r>
            <a:r>
              <a:rPr lang="hu-HU" sz="2400" dirty="0"/>
              <a:t>ő</a:t>
            </a:r>
            <a:r>
              <a:rPr lang="ro-RO" sz="2400" dirty="0" smtClean="0"/>
              <a:t>zelem</a:t>
            </a:r>
            <a:r>
              <a:rPr lang="ro-RO" sz="2400" dirty="0"/>
              <a:t>, hanem a részvétel, hasonlóan az élethez: </a:t>
            </a:r>
            <a:endParaRPr lang="en-US" sz="2400" dirty="0" smtClean="0"/>
          </a:p>
          <a:p>
            <a:pPr marL="0" indent="0" algn="ctr">
              <a:buNone/>
            </a:pPr>
            <a:r>
              <a:rPr lang="ro-RO" sz="2400" dirty="0" smtClean="0"/>
              <a:t>nem </a:t>
            </a:r>
            <a:r>
              <a:rPr lang="ro-RO" sz="2400" dirty="0"/>
              <a:t>a diadal, az igyekezet a fontosabb. </a:t>
            </a:r>
            <a:r>
              <a:rPr lang="ro-RO" sz="2400" dirty="0" smtClean="0"/>
              <a:t> </a:t>
            </a:r>
            <a:br>
              <a:rPr lang="ro-RO" sz="2400" dirty="0" smtClean="0"/>
            </a:br>
            <a:r>
              <a:rPr lang="ro-RO" sz="2400" dirty="0" smtClean="0"/>
              <a:t>A legalapvetőbb </a:t>
            </a:r>
            <a:r>
              <a:rPr lang="ro-RO" sz="2400" dirty="0"/>
              <a:t>dolog nem az, hogy </a:t>
            </a:r>
            <a:r>
              <a:rPr lang="ro-RO" sz="2400" dirty="0" smtClean="0"/>
              <a:t>legyőzd </a:t>
            </a:r>
            <a:r>
              <a:rPr lang="ro-RO" sz="2400" dirty="0"/>
              <a:t>társaid, hanem, hogy küzdj jól</a:t>
            </a:r>
            <a:r>
              <a:rPr lang="ro-RO" sz="2400" dirty="0" smtClean="0"/>
              <a:t>.” </a:t>
            </a:r>
            <a:endParaRPr lang="ro-RO" sz="2400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3933056"/>
            <a:ext cx="3879157" cy="2924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 dirty="0"/>
          </a:p>
        </p:txBody>
      </p:sp>
      <p:sp>
        <p:nvSpPr>
          <p:cNvPr id="4" name="TextBox 3"/>
          <p:cNvSpPr txBox="1"/>
          <p:nvPr/>
        </p:nvSpPr>
        <p:spPr>
          <a:xfrm>
            <a:off x="-36512" y="1916832"/>
            <a:ext cx="19442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400" dirty="0" smtClean="0"/>
              <a:t>Kezdetek</a:t>
            </a:r>
            <a:endParaRPr lang="ro-RO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5796136" y="1907540"/>
            <a:ext cx="3384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400" dirty="0" smtClean="0"/>
              <a:t>Újkori olimpiai játékok</a:t>
            </a:r>
            <a:endParaRPr lang="ro-RO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4139952" y="2636912"/>
            <a:ext cx="13681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400" dirty="0" smtClean="0"/>
              <a:t>Olimpiai láng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0" y="4365104"/>
            <a:ext cx="24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400" dirty="0" smtClean="0"/>
              <a:t>Olimpiai</a:t>
            </a:r>
            <a:r>
              <a:rPr lang="hu-HU" dirty="0" smtClean="0"/>
              <a:t> </a:t>
            </a:r>
            <a:r>
              <a:rPr lang="hu-HU" sz="2400" dirty="0" smtClean="0"/>
              <a:t>karikák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660232" y="4293096"/>
            <a:ext cx="2520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400" dirty="0" smtClean="0"/>
              <a:t>Olimpiai kabalák</a:t>
            </a:r>
          </a:p>
        </p:txBody>
      </p:sp>
      <p:pic>
        <p:nvPicPr>
          <p:cNvPr id="9" name="Picture 8" descr="falu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276872"/>
            <a:ext cx="3749851" cy="1656184"/>
          </a:xfrm>
          <a:prstGeom prst="rect">
            <a:avLst/>
          </a:prstGeom>
        </p:spPr>
      </p:pic>
      <p:pic>
        <p:nvPicPr>
          <p:cNvPr id="10" name="Picture 9" descr="karikak.JPG"/>
          <p:cNvPicPr>
            <a:picLocks noChangeAspect="1"/>
          </p:cNvPicPr>
          <p:nvPr/>
        </p:nvPicPr>
        <p:blipFill>
          <a:blip r:embed="rId3" cstate="print"/>
          <a:srcRect r="5174"/>
          <a:stretch>
            <a:fillRect/>
          </a:stretch>
        </p:blipFill>
        <p:spPr>
          <a:xfrm>
            <a:off x="0" y="4797152"/>
            <a:ext cx="3614114" cy="2060848"/>
          </a:xfrm>
          <a:prstGeom prst="rect">
            <a:avLst/>
          </a:prstGeom>
        </p:spPr>
      </p:pic>
      <p:pic>
        <p:nvPicPr>
          <p:cNvPr id="22530" name="Picture 2" descr="Moscow Olympics mascot"/>
          <p:cNvPicPr>
            <a:picLocks noChangeAspect="1" noChangeArrowheads="1"/>
          </p:cNvPicPr>
          <p:nvPr/>
        </p:nvPicPr>
        <p:blipFill>
          <a:blip r:embed="rId4" cstate="print"/>
          <a:srcRect t="1468" r="40252" b="1648"/>
          <a:stretch>
            <a:fillRect/>
          </a:stretch>
        </p:blipFill>
        <p:spPr bwMode="auto">
          <a:xfrm>
            <a:off x="7540184" y="4697760"/>
            <a:ext cx="1603815" cy="2160240"/>
          </a:xfrm>
          <a:prstGeom prst="rect">
            <a:avLst/>
          </a:prstGeom>
          <a:noFill/>
        </p:spPr>
      </p:pic>
      <p:pic>
        <p:nvPicPr>
          <p:cNvPr id="22532" name="Picture 4" descr="feature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86501" y="2276872"/>
            <a:ext cx="3157499" cy="1800000"/>
          </a:xfrm>
          <a:prstGeom prst="rect">
            <a:avLst/>
          </a:prstGeom>
          <a:noFill/>
        </p:spPr>
      </p:pic>
      <p:pic>
        <p:nvPicPr>
          <p:cNvPr id="22534" name="Picture 6" descr="tocha olimpica"/>
          <p:cNvPicPr>
            <a:picLocks noChangeAspect="1" noChangeArrowheads="1"/>
          </p:cNvPicPr>
          <p:nvPr/>
        </p:nvPicPr>
        <p:blipFill>
          <a:blip r:embed="rId6" cstate="print"/>
          <a:srcRect l="37530" t="1038" r="37609"/>
          <a:stretch>
            <a:fillRect/>
          </a:stretch>
        </p:blipFill>
        <p:spPr bwMode="auto">
          <a:xfrm>
            <a:off x="4211960" y="3429000"/>
            <a:ext cx="1152128" cy="312907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Kezdetek</a:t>
            </a:r>
            <a:endParaRPr lang="ro-R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44824"/>
            <a:ext cx="8507288" cy="4281339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o-RO" sz="2400" dirty="0"/>
              <a:t>Az első olimpiai játékokat</a:t>
            </a:r>
            <a:r>
              <a:rPr lang="ro-RO" sz="2400" dirty="0" smtClean="0"/>
              <a:t> i</a:t>
            </a:r>
            <a:r>
              <a:rPr lang="ro-RO" sz="2400" dirty="0"/>
              <a:t>. e. 776-ban </a:t>
            </a:r>
            <a:r>
              <a:rPr lang="ro-RO" sz="2400" dirty="0" smtClean="0"/>
              <a:t>rendezték</a:t>
            </a:r>
            <a:r>
              <a:rPr lang="ro-RO" sz="2400" dirty="0"/>
              <a:t> </a:t>
            </a:r>
            <a:r>
              <a:rPr lang="ro-RO" sz="2400" dirty="0" smtClean="0"/>
              <a:t>Olümpiában </a:t>
            </a:r>
            <a:r>
              <a:rPr lang="hu-HU" sz="2400" dirty="0"/>
              <a:t>Zeusz isten </a:t>
            </a:r>
            <a:r>
              <a:rPr lang="hu-HU" sz="2400" dirty="0" smtClean="0"/>
              <a:t>tiszteletére.</a:t>
            </a:r>
            <a:endParaRPr lang="ro-RO" sz="2400" dirty="0" smtClean="0"/>
          </a:p>
          <a:p>
            <a:pPr>
              <a:buNone/>
            </a:pPr>
            <a:r>
              <a:rPr lang="ro-RO" sz="2400" dirty="0"/>
              <a:t> Az első olimpia egy napig tartott, az egyetlen számban, a kb. 200 méteres stadionfutásban csak férfiak vettek részt</a:t>
            </a:r>
            <a:r>
              <a:rPr lang="ro-RO" sz="2400" dirty="0" smtClean="0"/>
              <a:t>.</a:t>
            </a:r>
          </a:p>
          <a:p>
            <a:pPr>
              <a:buNone/>
            </a:pPr>
            <a:r>
              <a:rPr lang="ro-RO" sz="2400" dirty="0" smtClean="0"/>
              <a:t> Később bevezettek más futószámokat is, a diszkosz- és gerelyvetést, a távolugrást, a birkózást, majd az ökölvívást, a kocsiversenyt és a pankrációt, s a program 5-6 napig tartott.</a:t>
            </a:r>
          </a:p>
          <a:p>
            <a:pPr>
              <a:buNone/>
            </a:pPr>
            <a:r>
              <a:rPr lang="ro-RO" sz="2400" dirty="0" smtClean="0"/>
              <a:t> </a:t>
            </a:r>
            <a:r>
              <a:rPr lang="ro-RO" sz="2400" dirty="0"/>
              <a:t>I. Theodosius császár i. u. 393-ban betiltotta</a:t>
            </a:r>
            <a:r>
              <a:rPr lang="ro-RO" sz="2400" dirty="0" smtClean="0"/>
              <a:t> a </a:t>
            </a:r>
            <a:r>
              <a:rPr lang="ro-RO" sz="2400" dirty="0"/>
              <a:t>játékokat</a:t>
            </a:r>
            <a:r>
              <a:rPr lang="ro-RO" sz="2400" dirty="0" smtClean="0"/>
              <a:t>.</a:t>
            </a:r>
          </a:p>
        </p:txBody>
      </p:sp>
      <p:sp>
        <p:nvSpPr>
          <p:cNvPr id="2050" name="AutoShape 2" descr="https://www.mozaweb.hu/course/tortenelem_5/jpg_big/t5-069-1-cor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o-RO"/>
          </a:p>
        </p:txBody>
      </p:sp>
      <p:sp>
        <p:nvSpPr>
          <p:cNvPr id="2052" name="AutoShape 4" descr="https://www.mozaweb.hu/course/tortenelem_5/jpg_big/t5-069-1-cor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o-RO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Az ókori olimpiák öt napja</a:t>
            </a:r>
            <a:endParaRPr lang="ro-R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pPr marL="439738" lvl="0" indent="-439738" fontAlgn="base">
              <a:buSzPct val="100000"/>
              <a:buFont typeface="+mj-lt"/>
              <a:buAutoNum type="arabicPeriod"/>
              <a:tabLst>
                <a:tab pos="449263" algn="l"/>
              </a:tabLst>
            </a:pPr>
            <a:r>
              <a:rPr lang="ro-RO" sz="6000" dirty="0" smtClean="0"/>
              <a:t>A versenyzők esküt </a:t>
            </a:r>
            <a:r>
              <a:rPr lang="ro-RO" sz="6000" dirty="0"/>
              <a:t>tettek, majd a Zeusz-szobor előtti szertartáson vettek részt.</a:t>
            </a:r>
          </a:p>
          <a:p>
            <a:pPr marL="439738" lvl="0" indent="-439738" fontAlgn="base">
              <a:buSzPct val="100000"/>
              <a:buFont typeface="+mj-lt"/>
              <a:buAutoNum type="arabicPeriod"/>
              <a:tabLst>
                <a:tab pos="449263" algn="l"/>
              </a:tabLst>
            </a:pPr>
            <a:r>
              <a:rPr lang="ro-RO" sz="6000" dirty="0" smtClean="0"/>
              <a:t>Kocsiversenyekre</a:t>
            </a:r>
            <a:r>
              <a:rPr lang="ro-RO" sz="6000" dirty="0"/>
              <a:t>, majd az </a:t>
            </a:r>
            <a:r>
              <a:rPr lang="ro-RO" sz="6000" dirty="0" smtClean="0"/>
              <a:t>öttusára került sor.</a:t>
            </a:r>
            <a:endParaRPr lang="ro-RO" sz="6000" dirty="0"/>
          </a:p>
          <a:p>
            <a:pPr marL="439738" lvl="0" indent="-439738" fontAlgn="base">
              <a:buSzPct val="100000"/>
              <a:buFont typeface="+mj-lt"/>
              <a:buAutoNum type="arabicPeriod"/>
              <a:tabLst>
                <a:tab pos="449263" algn="l"/>
              </a:tabLst>
            </a:pPr>
            <a:r>
              <a:rPr lang="ro-RO" sz="6000" dirty="0" smtClean="0"/>
              <a:t>Újabb </a:t>
            </a:r>
            <a:r>
              <a:rPr lang="ro-RO" sz="6000" dirty="0"/>
              <a:t>szertartásokra és felvonulásra került sor, majd a versenyzők áldozatot mutattak be a Zeusz szobor előtt. Ezt követően a fiatal fiúk mérték össze tudásukat és erejüket birkózásban, ökölvívásban és stadionfutásban.</a:t>
            </a:r>
          </a:p>
          <a:p>
            <a:pPr marL="439738" lvl="0" indent="-439738" fontAlgn="base">
              <a:buSzPct val="100000"/>
              <a:buFont typeface="+mj-lt"/>
              <a:buAutoNum type="arabicPeriod"/>
              <a:tabLst>
                <a:tab pos="449263" algn="l"/>
              </a:tabLst>
            </a:pPr>
            <a:r>
              <a:rPr lang="ro-RO" sz="6000" dirty="0" smtClean="0"/>
              <a:t>Lezajlottak </a:t>
            </a:r>
            <a:r>
              <a:rPr lang="ro-RO" sz="6000" dirty="0"/>
              <a:t>a futószámok: stadionfutás, kettős stadionfutás, hosszútávfutás. Ezt a küzdősportok követték: ökölvívás, birkózás, pankráció, fegyveres futás.</a:t>
            </a:r>
          </a:p>
          <a:p>
            <a:pPr marL="439738" lvl="0" indent="-439738" fontAlgn="base">
              <a:buSzPct val="100000"/>
              <a:buFont typeface="+mj-lt"/>
              <a:buAutoNum type="arabicPeriod"/>
              <a:tabLst>
                <a:tab pos="449263" algn="l"/>
              </a:tabLst>
            </a:pPr>
            <a:r>
              <a:rPr lang="ro-RO" sz="6000" dirty="0" smtClean="0"/>
              <a:t>Megtartották </a:t>
            </a:r>
            <a:r>
              <a:rPr lang="ro-RO" sz="6000" dirty="0"/>
              <a:t>a záróünnepséget, </a:t>
            </a:r>
            <a:r>
              <a:rPr lang="ro-RO" sz="6000" dirty="0" smtClean="0"/>
              <a:t>istentisztelet</a:t>
            </a:r>
            <a:r>
              <a:rPr lang="ro-RO" sz="6000" dirty="0"/>
              <a:t>, </a:t>
            </a:r>
            <a:r>
              <a:rPr lang="ro-RO" sz="6000" dirty="0" smtClean="0"/>
              <a:t>amit lakoma </a:t>
            </a:r>
            <a:r>
              <a:rPr lang="ro-RO" sz="6000" dirty="0"/>
              <a:t>kísért. </a:t>
            </a:r>
            <a:r>
              <a:rPr lang="ro-RO" sz="6000" dirty="0" smtClean="0"/>
              <a:t>100 </a:t>
            </a:r>
            <a:r>
              <a:rPr lang="ro-RO" sz="6000" dirty="0"/>
              <a:t>ökröt áldoztak Zeusznak.</a:t>
            </a:r>
          </a:p>
          <a:p>
            <a:pPr marL="900113" indent="-900113">
              <a:tabLst>
                <a:tab pos="449263" algn="l"/>
              </a:tabLst>
            </a:pPr>
            <a:endParaRPr lang="ro-RO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Újkori olimpiai játékok </a:t>
            </a:r>
            <a:endParaRPr lang="ro-R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844824"/>
            <a:ext cx="6264696" cy="475252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o-RO" sz="2400" dirty="0"/>
              <a:t>Az újkori olimpiai játékok eszméjét </a:t>
            </a:r>
            <a:r>
              <a:rPr lang="ro-RO" sz="2400" dirty="0" smtClean="0"/>
              <a:t>a </a:t>
            </a:r>
            <a:r>
              <a:rPr lang="ro-RO" sz="2400" dirty="0"/>
              <a:t>francia Pierre de Coubertin báró vitte sikerre</a:t>
            </a:r>
            <a:r>
              <a:rPr lang="ro-RO" sz="2400" dirty="0" smtClean="0"/>
              <a:t>.</a:t>
            </a:r>
          </a:p>
          <a:p>
            <a:pPr>
              <a:buNone/>
            </a:pPr>
            <a:r>
              <a:rPr lang="ro-RO" sz="2400" dirty="0" smtClean="0"/>
              <a:t>Coubertin </a:t>
            </a:r>
            <a:r>
              <a:rPr lang="ro-RO" sz="2400" dirty="0"/>
              <a:t>olyan olimpiát tervezett, amelyen minden nemzet részt vehet, </a:t>
            </a:r>
            <a:r>
              <a:rPr lang="ro-RO" sz="2400" dirty="0" smtClean="0"/>
              <a:t> </a:t>
            </a:r>
            <a:r>
              <a:rPr lang="ro-RO" sz="2400" dirty="0"/>
              <a:t>amelyen az angol fair play-t az antik tradícióval ötvözik. </a:t>
            </a:r>
            <a:endParaRPr lang="ro-RO" sz="2400" dirty="0" smtClean="0"/>
          </a:p>
          <a:p>
            <a:pPr>
              <a:buNone/>
            </a:pPr>
            <a:r>
              <a:rPr lang="ro-RO" sz="2400" dirty="0" smtClean="0"/>
              <a:t>Az</a:t>
            </a:r>
            <a:r>
              <a:rPr lang="ro-RO" sz="2400" dirty="0"/>
              <a:t> 1894</a:t>
            </a:r>
            <a:r>
              <a:rPr lang="ro-RO" sz="2400" dirty="0" smtClean="0"/>
              <a:t> nyarára Párizsba összehívott Nemzetközi Atlétikai Kongresszuson megalakult a </a:t>
            </a:r>
            <a:r>
              <a:rPr lang="ro-RO" sz="2400" dirty="0"/>
              <a:t>Nemzetközi Olimpiai Bizottság</a:t>
            </a:r>
            <a:r>
              <a:rPr lang="ro-RO" sz="2400" dirty="0" smtClean="0"/>
              <a:t>, amely úgy döntött, hogy az új olimpiákon valamennyi nemzet sportolói részt vehetnek.</a:t>
            </a:r>
          </a:p>
          <a:p>
            <a:pPr>
              <a:buNone/>
            </a:pPr>
            <a:endParaRPr lang="ro-RO" sz="2600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04248" y="2410916"/>
            <a:ext cx="2211697" cy="31063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hu-HU" dirty="0" smtClean="0"/>
              <a:t>Olimpiai láng</a:t>
            </a:r>
            <a:endParaRPr lang="ro-R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844824"/>
            <a:ext cx="8424936" cy="2592288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hu-HU" sz="2400" dirty="0" smtClean="0"/>
              <a:t>A </a:t>
            </a:r>
            <a:r>
              <a:rPr lang="hu-HU" sz="2400" dirty="0"/>
              <a:t>lángot </a:t>
            </a:r>
            <a:r>
              <a:rPr lang="hu-HU" sz="2400" b="1" dirty="0"/>
              <a:t>Olümpiában</a:t>
            </a:r>
            <a:r>
              <a:rPr lang="hu-HU" sz="2400" dirty="0"/>
              <a:t> a Héra istennő temploma és oltára közötti területen </a:t>
            </a:r>
            <a:r>
              <a:rPr lang="hu-HU" sz="2400" dirty="0" smtClean="0"/>
              <a:t>fémtükör </a:t>
            </a:r>
            <a:r>
              <a:rPr lang="hu-HU" sz="2400" dirty="0"/>
              <a:t>segítségével a napsugarakat egy pontba fókuszálva lobbantják fel. </a:t>
            </a:r>
            <a:endParaRPr lang="hu-HU" sz="2400" dirty="0" smtClean="0"/>
          </a:p>
          <a:p>
            <a:pPr algn="just">
              <a:buNone/>
            </a:pPr>
            <a:r>
              <a:rPr lang="ro-RO" sz="2400" dirty="0" smtClean="0"/>
              <a:t>Egymást váltó futók juttatják el </a:t>
            </a:r>
            <a:r>
              <a:rPr lang="hu-HU" sz="2400" dirty="0" smtClean="0"/>
              <a:t>ötkarikás játékokat és a békességet hirdető lángot </a:t>
            </a:r>
            <a:r>
              <a:rPr lang="ro-RO" sz="2400" dirty="0" smtClean="0"/>
              <a:t>az adott olimpia rendező városáig. </a:t>
            </a:r>
          </a:p>
        </p:txBody>
      </p:sp>
      <p:pic>
        <p:nvPicPr>
          <p:cNvPr id="18434" name="Picture 2" descr=" Rio 2016 Olympic Torch Relay: The lighting ceremony in Ancient Olympia "/>
          <p:cNvPicPr>
            <a:picLocks noChangeAspect="1" noChangeArrowheads="1"/>
          </p:cNvPicPr>
          <p:nvPr/>
        </p:nvPicPr>
        <p:blipFill>
          <a:blip r:embed="rId2" cstate="print"/>
          <a:srcRect b="4415"/>
          <a:stretch>
            <a:fillRect/>
          </a:stretch>
        </p:blipFill>
        <p:spPr bwMode="auto">
          <a:xfrm>
            <a:off x="4572000" y="4302000"/>
            <a:ext cx="4628192" cy="2556000"/>
          </a:xfrm>
          <a:prstGeom prst="rect">
            <a:avLst/>
          </a:prstGeom>
          <a:noFill/>
        </p:spPr>
      </p:pic>
      <p:pic>
        <p:nvPicPr>
          <p:cNvPr id="18438" name="Picture 6" descr="Olympic flam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302000"/>
            <a:ext cx="4556128" cy="2556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Olimpiai láng</a:t>
            </a:r>
            <a:endParaRPr lang="ro-R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844824"/>
            <a:ext cx="8229600" cy="2520280"/>
          </a:xfrm>
        </p:spPr>
        <p:txBody>
          <a:bodyPr/>
          <a:lstStyle/>
          <a:p>
            <a:pPr algn="just">
              <a:buNone/>
            </a:pPr>
            <a:r>
              <a:rPr lang="ro-RO" sz="2400" dirty="0" smtClean="0"/>
              <a:t>Az Olümpiából hozott lánggal gyújtják meg a nyitóünnepségeken a hatalmas fáklyát,.</a:t>
            </a:r>
          </a:p>
          <a:p>
            <a:pPr algn="just">
              <a:buNone/>
            </a:pPr>
            <a:r>
              <a:rPr lang="ro-RO" sz="2400" dirty="0" smtClean="0"/>
              <a:t>Olimpiai láng 1928 óta szerepel a játékokon, de csak 1936-tól vitték körbe a Földön.</a:t>
            </a:r>
          </a:p>
          <a:p>
            <a:pPr algn="just">
              <a:buNone/>
            </a:pPr>
            <a:r>
              <a:rPr lang="ro-RO" sz="2400" dirty="0" smtClean="0"/>
              <a:t> 2012-től biztonsági okokból csak a rendező országban viszik körbe a fáklyát. </a:t>
            </a:r>
          </a:p>
          <a:p>
            <a:endParaRPr lang="ro-RO" dirty="0"/>
          </a:p>
        </p:txBody>
      </p:sp>
      <p:pic>
        <p:nvPicPr>
          <p:cNvPr id="1030" name="Picture 6" descr="http://www.hoc.gr/sites/default/files/2_Greece%20route_0.jpg"/>
          <p:cNvPicPr>
            <a:picLocks noChangeAspect="1" noChangeArrowheads="1"/>
          </p:cNvPicPr>
          <p:nvPr/>
        </p:nvPicPr>
        <p:blipFill>
          <a:blip r:embed="rId2" cstate="print"/>
          <a:srcRect t="1722" r="28695" b="35422"/>
          <a:stretch>
            <a:fillRect/>
          </a:stretch>
        </p:blipFill>
        <p:spPr bwMode="auto">
          <a:xfrm>
            <a:off x="6539934" y="4350394"/>
            <a:ext cx="2640578" cy="2520000"/>
          </a:xfrm>
          <a:prstGeom prst="rect">
            <a:avLst/>
          </a:prstGeom>
          <a:noFill/>
        </p:spPr>
      </p:pic>
      <p:pic>
        <p:nvPicPr>
          <p:cNvPr id="8" name="Picture 4" descr="Former volleyball star Giovane GÃ¡vio was the first Brazilian to carry the Rio 2016 Olympic Torch after the lighting of the flame on April 21, 2016."/>
          <p:cNvPicPr>
            <a:picLocks noChangeAspect="1" noChangeArrowheads="1"/>
          </p:cNvPicPr>
          <p:nvPr/>
        </p:nvPicPr>
        <p:blipFill>
          <a:blip r:embed="rId3" cstate="print"/>
          <a:srcRect l="5715" r="12371"/>
          <a:stretch>
            <a:fillRect/>
          </a:stretch>
        </p:blipFill>
        <p:spPr bwMode="auto">
          <a:xfrm>
            <a:off x="3563888" y="4350394"/>
            <a:ext cx="3096344" cy="2520000"/>
          </a:xfrm>
          <a:prstGeom prst="rect">
            <a:avLst/>
          </a:prstGeom>
          <a:noFill/>
        </p:spPr>
      </p:pic>
      <p:pic>
        <p:nvPicPr>
          <p:cNvPr id="1032" name="Picture 8" descr="https://pbs.twimg.com/media/Cgj0XEMWsAAdTba.jpg"/>
          <p:cNvPicPr>
            <a:picLocks noChangeAspect="1" noChangeArrowheads="1"/>
          </p:cNvPicPr>
          <p:nvPr/>
        </p:nvPicPr>
        <p:blipFill>
          <a:blip r:embed="rId4" cstate="print"/>
          <a:srcRect l="12061" t="-11" r="7453"/>
          <a:stretch>
            <a:fillRect/>
          </a:stretch>
        </p:blipFill>
        <p:spPr bwMode="auto">
          <a:xfrm>
            <a:off x="0" y="4352710"/>
            <a:ext cx="3600400" cy="2520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1143000"/>
          </a:xfrm>
        </p:spPr>
        <p:txBody>
          <a:bodyPr>
            <a:noAutofit/>
          </a:bodyPr>
          <a:lstStyle/>
          <a:p>
            <a:r>
              <a:rPr lang="hu-HU" dirty="0" smtClean="0"/>
              <a:t>Olimpiai karikák</a:t>
            </a:r>
            <a:endParaRPr lang="ro-R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8424" y="836712"/>
            <a:ext cx="2664296" cy="305293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hu-HU" sz="2600" dirty="0" smtClean="0"/>
              <a:t>Szenvedély</a:t>
            </a:r>
            <a:endParaRPr lang="en-US" sz="2600" dirty="0" smtClean="0"/>
          </a:p>
          <a:p>
            <a:pPr>
              <a:buNone/>
            </a:pPr>
            <a:r>
              <a:rPr lang="hu-HU" sz="2600" dirty="0" smtClean="0"/>
              <a:t>Hit</a:t>
            </a:r>
            <a:endParaRPr lang="en-US" sz="2600" dirty="0" smtClean="0"/>
          </a:p>
          <a:p>
            <a:pPr>
              <a:buNone/>
            </a:pPr>
            <a:r>
              <a:rPr lang="hu-HU" sz="2600" dirty="0" smtClean="0"/>
              <a:t>Győzelem</a:t>
            </a:r>
            <a:endParaRPr lang="en-US" sz="2600" dirty="0" smtClean="0"/>
          </a:p>
          <a:p>
            <a:pPr>
              <a:buNone/>
            </a:pPr>
            <a:r>
              <a:rPr lang="hu-HU" sz="2600" dirty="0" smtClean="0"/>
              <a:t>Munkaerkölcs</a:t>
            </a:r>
            <a:endParaRPr lang="en-US" sz="2600" dirty="0" smtClean="0"/>
          </a:p>
          <a:p>
            <a:pPr>
              <a:buNone/>
            </a:pPr>
            <a:r>
              <a:rPr lang="hu-HU" sz="2600" dirty="0" smtClean="0"/>
              <a:t>Sportszerűség</a:t>
            </a:r>
            <a:endParaRPr lang="en-US" sz="2600" dirty="0" smtClean="0"/>
          </a:p>
          <a:p>
            <a:endParaRPr lang="ro-RO" dirty="0"/>
          </a:p>
        </p:txBody>
      </p:sp>
      <p:sp>
        <p:nvSpPr>
          <p:cNvPr id="9" name="TextBox 8"/>
          <p:cNvSpPr txBox="1"/>
          <p:nvPr/>
        </p:nvSpPr>
        <p:spPr>
          <a:xfrm>
            <a:off x="251520" y="6239053"/>
            <a:ext cx="82809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dirty="0"/>
              <a:t>Az öt karika színei </a:t>
            </a:r>
            <a:r>
              <a:rPr lang="ro-RO" dirty="0" smtClean="0"/>
              <a:t>közül </a:t>
            </a:r>
            <a:r>
              <a:rPr lang="ro-RO" dirty="0"/>
              <a:t>legalább egy a világ minden nemzetének zászlajában szerepel</a:t>
            </a:r>
            <a:r>
              <a:rPr lang="ro-RO" dirty="0" smtClean="0"/>
              <a:t>.</a:t>
            </a:r>
            <a:endParaRPr lang="en-US" dirty="0" smtClean="0"/>
          </a:p>
          <a:p>
            <a:endParaRPr lang="ro-RO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3495</TotalTime>
  <Words>342</Words>
  <Application>Microsoft Office PowerPoint</Application>
  <PresentationFormat>On-screen Show (4:3)</PresentationFormat>
  <Paragraphs>54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„Citius, Altius, Fortius”</vt:lpstr>
      <vt:lpstr>Olimpiai eskű</vt:lpstr>
      <vt:lpstr>Slide 3</vt:lpstr>
      <vt:lpstr>Kezdetek</vt:lpstr>
      <vt:lpstr>Az ókori olimpiák öt napja</vt:lpstr>
      <vt:lpstr>Újkori olimpiai játékok </vt:lpstr>
      <vt:lpstr>Olimpiai láng</vt:lpstr>
      <vt:lpstr>Olimpiai láng</vt:lpstr>
      <vt:lpstr>Olimpiai karikák</vt:lpstr>
      <vt:lpstr>Olimpiai kabalák</vt:lpstr>
      <vt:lpstr>Olimpiai kabalák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maci</dc:creator>
  <cp:lastModifiedBy>maci</cp:lastModifiedBy>
  <cp:revision>215</cp:revision>
  <dcterms:created xsi:type="dcterms:W3CDTF">2016-04-30T14:02:33Z</dcterms:created>
  <dcterms:modified xsi:type="dcterms:W3CDTF">2016-05-05T18:50:23Z</dcterms:modified>
</cp:coreProperties>
</file>